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57" r:id="rId5"/>
    <p:sldId id="292" r:id="rId6"/>
    <p:sldId id="258" r:id="rId7"/>
    <p:sldId id="293" r:id="rId8"/>
    <p:sldId id="266" r:id="rId9"/>
    <p:sldId id="267" r:id="rId10"/>
    <p:sldId id="269" r:id="rId11"/>
    <p:sldId id="268" r:id="rId12"/>
    <p:sldId id="270" r:id="rId13"/>
    <p:sldId id="271" r:id="rId14"/>
    <p:sldId id="259" r:id="rId15"/>
    <p:sldId id="260" r:id="rId16"/>
    <p:sldId id="261" r:id="rId17"/>
    <p:sldId id="264" r:id="rId18"/>
    <p:sldId id="262" r:id="rId19"/>
    <p:sldId id="288" r:id="rId20"/>
    <p:sldId id="289" r:id="rId21"/>
    <p:sldId id="265" r:id="rId22"/>
    <p:sldId id="263" r:id="rId23"/>
    <p:sldId id="272" r:id="rId24"/>
    <p:sldId id="274" r:id="rId25"/>
    <p:sldId id="275" r:id="rId26"/>
    <p:sldId id="273" r:id="rId27"/>
    <p:sldId id="277" r:id="rId28"/>
    <p:sldId id="276" r:id="rId29"/>
    <p:sldId id="284" r:id="rId30"/>
    <p:sldId id="285" r:id="rId31"/>
    <p:sldId id="286" r:id="rId32"/>
    <p:sldId id="287" r:id="rId33"/>
    <p:sldId id="280" r:id="rId34"/>
    <p:sldId id="279" r:id="rId35"/>
    <p:sldId id="281" r:id="rId36"/>
    <p:sldId id="282" r:id="rId37"/>
    <p:sldId id="283" r:id="rId3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96AF2-7965-44CF-BB14-240E80BC9F49}" type="datetimeFigureOut">
              <a:rPr lang="sk-SK" smtClean="0"/>
              <a:pPr/>
              <a:t>24.9.2017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3007-B304-421B-B83E-B76724BA40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w.cz/files/styles/clanek-600/public/story/10366/p116028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88033"/>
            <a:ext cx="3512750" cy="2780927"/>
          </a:xfrm>
          <a:prstGeom prst="rect">
            <a:avLst/>
          </a:prstGeom>
          <a:noFill/>
        </p:spPr>
      </p:pic>
      <p:pic>
        <p:nvPicPr>
          <p:cNvPr id="1028" name="Picture 4" descr="http://docplayer.cz/docs-images/60/44438359/images/13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46347"/>
            <a:ext cx="3744416" cy="1406789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4644008" y="257735"/>
            <a:ext cx="449999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Svorkovnice</a:t>
            </a:r>
          </a:p>
          <a:p>
            <a:r>
              <a:rPr lang="sk-SK" dirty="0" smtClean="0"/>
              <a:t>Svorky slúžia k pripájaniu a k spájaniu vodičov. Vytvorené spoje sú rozoberateľné.</a:t>
            </a:r>
          </a:p>
          <a:p>
            <a:r>
              <a:rPr lang="sk-SK" dirty="0" smtClean="0"/>
              <a:t>Uvoľnené svorky môžu spôsobiť iskrenie. Poškodené kontakty môžu spôsobiť požiar. Vodivé časti svoriek sú z </a:t>
            </a:r>
            <a:r>
              <a:rPr lang="sk-SK" dirty="0" err="1" smtClean="0"/>
              <a:t>Cu</a:t>
            </a:r>
            <a:r>
              <a:rPr lang="sk-SK" dirty="0" smtClean="0"/>
              <a:t>.</a:t>
            </a:r>
          </a:p>
          <a:p>
            <a:endParaRPr lang="sk-SK" b="1" dirty="0" smtClean="0"/>
          </a:p>
          <a:p>
            <a:r>
              <a:rPr lang="sk-SK" b="1" dirty="0" smtClean="0"/>
              <a:t>Rozdelenie podľa montáže: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dirty="0" smtClean="0"/>
              <a:t>na DIN lištu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do DPS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skrutkovacie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b="1" dirty="0" smtClean="0"/>
              <a:t>Rozdelenie podľa farby: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zelené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žlté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sivé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modré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b="1" dirty="0" smtClean="0"/>
              <a:t>Rozdelenie podľa prúdového zaťaženia: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malé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stredné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veľké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79512" y="4904000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Podľa svoriek: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 svorkové spojenia so skrutkami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 svorky bez skrutiek s </a:t>
            </a:r>
            <a:r>
              <a:rPr lang="sk-SK" dirty="0" err="1" smtClean="0"/>
              <a:t>pérovými</a:t>
            </a:r>
            <a:r>
              <a:rPr lang="sk-SK" dirty="0" smtClean="0"/>
              <a:t> </a:t>
            </a:r>
            <a:r>
              <a:rPr lang="sk-SK" dirty="0" err="1" smtClean="0"/>
              <a:t>kontaktami</a:t>
            </a:r>
            <a:r>
              <a:rPr lang="sk-SK" dirty="0" smtClean="0"/>
              <a:t> (používa sa pružina, alebo pružinou prítlačná </a:t>
            </a:r>
            <a:r>
              <a:rPr lang="sk-SK" dirty="0" err="1" smtClean="0"/>
              <a:t>gulička</a:t>
            </a:r>
            <a:r>
              <a:rPr lang="sk-SK" dirty="0" smtClean="0"/>
              <a:t>)</a:t>
            </a:r>
            <a:endParaRPr lang="sk-S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riemyselné vidlice a zásuv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3"/>
            <a:ext cx="8388930" cy="5592622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95536" y="18864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Priemyselné sieťové konektory</a:t>
            </a:r>
            <a:endParaRPr lang="sk-SK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tatic3.tme.eu/products_pics/7/e/9/7e9f7f4f70ff19cc1bfed94f2baf50a0/437670.jpg"/>
          <p:cNvPicPr>
            <a:picLocks noChangeAspect="1" noChangeArrowheads="1"/>
          </p:cNvPicPr>
          <p:nvPr/>
        </p:nvPicPr>
        <p:blipFill>
          <a:blip r:embed="rId2" cstate="print"/>
          <a:srcRect l="12994" r="12589"/>
          <a:stretch>
            <a:fillRect/>
          </a:stretch>
        </p:blipFill>
        <p:spPr bwMode="auto">
          <a:xfrm>
            <a:off x="467544" y="44624"/>
            <a:ext cx="1872208" cy="1886857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131840" y="119675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Konektor priemyselný trojfázový prírubový - vidlica</a:t>
            </a:r>
            <a:endParaRPr lang="sk-SK" dirty="0"/>
          </a:p>
        </p:txBody>
      </p:sp>
      <p:pic>
        <p:nvPicPr>
          <p:cNvPr id="25604" name="Picture 4" descr="http://static4.tme.eu/products_pics/1/e/1/1e13133e43aeb93dd0931aad25da7642/high_res_378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2232249" cy="1674187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3131840" y="27716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Konektor priemyselný trojfázový priamy - vidlica</a:t>
            </a:r>
            <a:endParaRPr lang="sk-SK" dirty="0"/>
          </a:p>
        </p:txBody>
      </p:sp>
      <p:pic>
        <p:nvPicPr>
          <p:cNvPr id="25606" name="Picture 6" descr="http://static1.tme.eu/products_pics/3/8/5/3857dd7eb7af8f92b96f3fe995357d81/high_res_503286.jpg"/>
          <p:cNvPicPr>
            <a:picLocks noChangeAspect="1" noChangeArrowheads="1"/>
          </p:cNvPicPr>
          <p:nvPr/>
        </p:nvPicPr>
        <p:blipFill>
          <a:blip r:embed="rId4" cstate="print"/>
          <a:srcRect l="18126" r="17426"/>
          <a:stretch>
            <a:fillRect/>
          </a:stretch>
        </p:blipFill>
        <p:spPr bwMode="auto">
          <a:xfrm>
            <a:off x="539552" y="4139826"/>
            <a:ext cx="2088232" cy="2430142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3203848" y="45091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Konektor priemyselný trojfázový uhlový - zásuvka</a:t>
            </a:r>
            <a:endParaRPr lang="sk-SK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onektor repro Suzuki, Ford"/>
          <p:cNvPicPr>
            <a:picLocks noChangeAspect="1" noChangeArrowheads="1"/>
          </p:cNvPicPr>
          <p:nvPr/>
        </p:nvPicPr>
        <p:blipFill>
          <a:blip r:embed="rId2" cstate="print"/>
          <a:srcRect l="4725" t="20842" r="43301" b="16633"/>
          <a:stretch>
            <a:fillRect/>
          </a:stretch>
        </p:blipFill>
        <p:spPr bwMode="auto">
          <a:xfrm>
            <a:off x="35496" y="764704"/>
            <a:ext cx="3960440" cy="2376264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179512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/>
              <a:t>Autokonektory</a:t>
            </a:r>
            <a:endParaRPr lang="sk-SK" sz="2400" b="1" dirty="0"/>
          </a:p>
        </p:txBody>
      </p:sp>
      <p:sp>
        <p:nvSpPr>
          <p:cNvPr id="27652" name="AutoShape 4" descr="Výsledok vyhľadávania obrázkov pre dopyt auto konek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654" name="AutoShape 6" descr="Výsledok vyhľadávania obrázkov pre dopyt auto konek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7656" name="Picture 8" descr="http://www.conrad.de/medias/global/ce/8000_8999/8400/8450/8452/845264_RB_00_FB.EPS_250.jpg"/>
          <p:cNvPicPr>
            <a:picLocks noChangeAspect="1" noChangeArrowheads="1"/>
          </p:cNvPicPr>
          <p:nvPr/>
        </p:nvPicPr>
        <p:blipFill>
          <a:blip r:embed="rId3" cstate="print"/>
          <a:srcRect t="24192" b="24401"/>
          <a:stretch>
            <a:fillRect/>
          </a:stretch>
        </p:blipFill>
        <p:spPr bwMode="auto">
          <a:xfrm>
            <a:off x="467544" y="3573016"/>
            <a:ext cx="1961029" cy="1008112"/>
          </a:xfrm>
          <a:prstGeom prst="rect">
            <a:avLst/>
          </a:prstGeom>
          <a:noFill/>
        </p:spPr>
      </p:pic>
      <p:pic>
        <p:nvPicPr>
          <p:cNvPr id="27658" name="Picture 10" descr="http://www.conrad.de/medias/global/ce/4000_4999/4800/4890/4890/845299_BB_00_FB.EPS_250.jpg"/>
          <p:cNvPicPr>
            <a:picLocks noChangeAspect="1" noChangeArrowheads="1"/>
          </p:cNvPicPr>
          <p:nvPr/>
        </p:nvPicPr>
        <p:blipFill>
          <a:blip r:embed="rId4" cstate="print"/>
          <a:srcRect t="21168" b="24401"/>
          <a:stretch>
            <a:fillRect/>
          </a:stretch>
        </p:blipFill>
        <p:spPr bwMode="auto">
          <a:xfrm>
            <a:off x="2987824" y="3573016"/>
            <a:ext cx="2381250" cy="1296144"/>
          </a:xfrm>
          <a:prstGeom prst="rect">
            <a:avLst/>
          </a:prstGeom>
          <a:noFill/>
        </p:spPr>
      </p:pic>
      <p:pic>
        <p:nvPicPr>
          <p:cNvPr id="27660" name="Picture 12" descr="http://www.saunika.sk/img_prod/370-b-232392_V.jpg"/>
          <p:cNvPicPr>
            <a:picLocks noChangeAspect="1" noChangeArrowheads="1"/>
          </p:cNvPicPr>
          <p:nvPr/>
        </p:nvPicPr>
        <p:blipFill>
          <a:blip r:embed="rId5" cstate="print"/>
          <a:srcRect l="15711" t="13976" r="7696" b="19636"/>
          <a:stretch>
            <a:fillRect/>
          </a:stretch>
        </p:blipFill>
        <p:spPr bwMode="auto">
          <a:xfrm>
            <a:off x="323528" y="5013176"/>
            <a:ext cx="3103924" cy="1512168"/>
          </a:xfrm>
          <a:prstGeom prst="rect">
            <a:avLst/>
          </a:prstGeom>
          <a:noFill/>
        </p:spPr>
      </p:pic>
      <p:pic>
        <p:nvPicPr>
          <p:cNvPr id="27662" name="Picture 14" descr="https://static.speedtech.sk/konektor-na-pripojenie-repro-alfa-romeo-fiat-ford-lancia-nissan-opel-suzuki-(1ks)-36850.jpg"/>
          <p:cNvPicPr>
            <a:picLocks noChangeAspect="1" noChangeArrowheads="1"/>
          </p:cNvPicPr>
          <p:nvPr/>
        </p:nvPicPr>
        <p:blipFill>
          <a:blip r:embed="rId6" cstate="print"/>
          <a:srcRect l="6300" t="18900" r="7400" b="21881"/>
          <a:stretch>
            <a:fillRect/>
          </a:stretch>
        </p:blipFill>
        <p:spPr bwMode="auto">
          <a:xfrm>
            <a:off x="5724128" y="4437112"/>
            <a:ext cx="2952328" cy="2025893"/>
          </a:xfrm>
          <a:prstGeom prst="rect">
            <a:avLst/>
          </a:prstGeom>
          <a:noFill/>
        </p:spPr>
      </p:pic>
      <p:pic>
        <p:nvPicPr>
          <p:cNvPr id="27664" name="Picture 16" descr="https://www.autoeshop.sk/fotky1650/fotos/_vyrn_795485488.jpg"/>
          <p:cNvPicPr>
            <a:picLocks noChangeAspect="1" noChangeArrowheads="1"/>
          </p:cNvPicPr>
          <p:nvPr/>
        </p:nvPicPr>
        <p:blipFill>
          <a:blip r:embed="rId7" cstate="print"/>
          <a:srcRect t="11364" b="11364"/>
          <a:stretch>
            <a:fillRect/>
          </a:stretch>
        </p:blipFill>
        <p:spPr bwMode="auto">
          <a:xfrm>
            <a:off x="6441582" y="980728"/>
            <a:ext cx="2702418" cy="2088232"/>
          </a:xfrm>
          <a:prstGeom prst="rect">
            <a:avLst/>
          </a:prstGeom>
          <a:noFill/>
        </p:spPr>
      </p:pic>
      <p:pic>
        <p:nvPicPr>
          <p:cNvPr id="13" name="Picture 2" descr="Konektor repro Suzuki, Ford"/>
          <p:cNvPicPr>
            <a:picLocks noChangeAspect="1" noChangeArrowheads="1"/>
          </p:cNvPicPr>
          <p:nvPr/>
        </p:nvPicPr>
        <p:blipFill>
          <a:blip r:embed="rId2" cstate="print"/>
          <a:srcRect l="63314" t="20842" r="8336" b="16633"/>
          <a:stretch>
            <a:fillRect/>
          </a:stretch>
        </p:blipFill>
        <p:spPr bwMode="auto">
          <a:xfrm>
            <a:off x="3851920" y="1556792"/>
            <a:ext cx="2160240" cy="2376264"/>
          </a:xfrm>
          <a:prstGeom prst="rect">
            <a:avLst/>
          </a:prstGeom>
          <a:noFill/>
        </p:spPr>
      </p:pic>
      <p:pic>
        <p:nvPicPr>
          <p:cNvPr id="27666" name="Picture 18" descr="http://www.konel.cz/data/image001_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332656"/>
            <a:ext cx="2390775" cy="164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konel.cz/modul/galerie08/soubory/11/lightbox/lightbox_DSC01507.JPG"/>
          <p:cNvPicPr>
            <a:picLocks noChangeAspect="1" noChangeArrowheads="1"/>
          </p:cNvPicPr>
          <p:nvPr/>
        </p:nvPicPr>
        <p:blipFill>
          <a:blip r:embed="rId2" cstate="print"/>
          <a:srcRect l="7560" t="1120" r="5081"/>
          <a:stretch>
            <a:fillRect/>
          </a:stretch>
        </p:blipFill>
        <p:spPr bwMode="auto">
          <a:xfrm>
            <a:off x="251520" y="260648"/>
            <a:ext cx="5707533" cy="4845199"/>
          </a:xfrm>
          <a:prstGeom prst="rect">
            <a:avLst/>
          </a:prstGeom>
          <a:noFill/>
        </p:spPr>
      </p:pic>
      <p:pic>
        <p:nvPicPr>
          <p:cNvPr id="28676" name="Picture 4" descr="http://docplayer.cz/docs-images/59/43038237/images/7-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711" y="3861048"/>
            <a:ext cx="3261531" cy="2856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teslaji.cz/soubory/obrazky/nova_tesla/Produkty/Standardni%20konektory/Kruhove%20konektory/403ac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79586"/>
            <a:ext cx="3600400" cy="3192356"/>
          </a:xfrm>
          <a:prstGeom prst="rect">
            <a:avLst/>
          </a:prstGeom>
          <a:noFill/>
        </p:spPr>
      </p:pic>
      <p:pic>
        <p:nvPicPr>
          <p:cNvPr id="16388" name="Picture 4" descr="http://www.marka-at.cz/_img/studio/konektory_kabely.jpg"/>
          <p:cNvPicPr>
            <a:picLocks noChangeAspect="1" noChangeArrowheads="1"/>
          </p:cNvPicPr>
          <p:nvPr/>
        </p:nvPicPr>
        <p:blipFill>
          <a:blip r:embed="rId3" cstate="print"/>
          <a:srcRect r="6512"/>
          <a:stretch>
            <a:fillRect/>
          </a:stretch>
        </p:blipFill>
        <p:spPr bwMode="auto">
          <a:xfrm>
            <a:off x="4788024" y="1052736"/>
            <a:ext cx="4211960" cy="2571751"/>
          </a:xfrm>
          <a:prstGeom prst="rect">
            <a:avLst/>
          </a:prstGeom>
          <a:noFill/>
        </p:spPr>
      </p:pic>
      <p:pic>
        <p:nvPicPr>
          <p:cNvPr id="16390" name="Picture 6" descr="Výsledok vyhľadávania obrázkov pre dopyt konek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509120"/>
            <a:ext cx="2619375" cy="17526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23528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Konektory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best2buy.eu/storage/file/12/170212174328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48680"/>
            <a:ext cx="6840760" cy="3791686"/>
          </a:xfrm>
          <a:prstGeom prst="rect">
            <a:avLst/>
          </a:prstGeom>
          <a:noFill/>
        </p:spPr>
      </p:pic>
      <p:pic>
        <p:nvPicPr>
          <p:cNvPr id="17412" name="Picture 4" descr="https://www.svetandroida.cz/media/2015/11/USB-TYp-c-ty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509120"/>
            <a:ext cx="6477000" cy="1838325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251520" y="188640"/>
            <a:ext cx="392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Rozdelenie USB konektorov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thumb/f/fb/DVI_Connector_Types.svg/277px-DVI_Connector_Types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2638425" cy="5172075"/>
          </a:xfrm>
          <a:prstGeom prst="rect">
            <a:avLst/>
          </a:prstGeom>
          <a:noFill/>
        </p:spPr>
      </p:pic>
      <p:pic>
        <p:nvPicPr>
          <p:cNvPr id="18436" name="Picture 4" descr="https://upload.wikimedia.org/wikipedia/commons/thumb/9/9e/Network_card.jpg/800px-Network_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44824"/>
            <a:ext cx="5579976" cy="4136157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3563888" y="26064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Sieťová karta</a:t>
            </a:r>
            <a:endParaRPr lang="sk-SK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251520" y="3233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DVI konektory</a:t>
            </a:r>
            <a:endParaRPr lang="sk-SK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martmania.cz/wp-content/uploads/images/upload/2015/03/748_usb-3-1-type-c-to-a-adap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8023746" cy="3888432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23528" y="62068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Náhrada USB</a:t>
            </a:r>
            <a:endParaRPr lang="sk-SK" b="1" dirty="0"/>
          </a:p>
        </p:txBody>
      </p:sp>
      <p:pic>
        <p:nvPicPr>
          <p:cNvPr id="21508" name="Picture 4" descr="https://static.speedtech.sk/300/redukcia-ps2-konektor-usb-zdierka-52513.jpg"/>
          <p:cNvPicPr>
            <a:picLocks noChangeAspect="1" noChangeArrowheads="1"/>
          </p:cNvPicPr>
          <p:nvPr/>
        </p:nvPicPr>
        <p:blipFill>
          <a:blip r:embed="rId3" cstate="print"/>
          <a:srcRect l="7560" t="20160" r="9281" b="24401"/>
          <a:stretch>
            <a:fillRect/>
          </a:stretch>
        </p:blipFill>
        <p:spPr bwMode="auto">
          <a:xfrm>
            <a:off x="6084168" y="332656"/>
            <a:ext cx="2376264" cy="1584176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3923928" y="5486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Redukcia PS2 - USB</a:t>
            </a:r>
            <a:endParaRPr lang="sk-SK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s.slideplayer.cz/42/11410834/slides/slide_2.jpg"/>
          <p:cNvPicPr>
            <a:picLocks noChangeAspect="1" noChangeArrowheads="1"/>
          </p:cNvPicPr>
          <p:nvPr/>
        </p:nvPicPr>
        <p:blipFill>
          <a:blip r:embed="rId2" cstate="print"/>
          <a:srcRect l="1963" t="24150" r="1963" b="7601"/>
          <a:stretch>
            <a:fillRect/>
          </a:stretch>
        </p:blipFill>
        <p:spPr bwMode="auto">
          <a:xfrm>
            <a:off x="179512" y="1268760"/>
            <a:ext cx="8784976" cy="468052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Zapojenie PC zostavy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6010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5496" y="4462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Konektory pre pripojenie  vonkajších zariadení k PC</a:t>
            </a:r>
            <a:endParaRPr lang="sk-SK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86582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52866"/>
          <a:stretch>
            <a:fillRect/>
          </a:stretch>
        </p:blipFill>
        <p:spPr bwMode="auto">
          <a:xfrm>
            <a:off x="467544" y="332656"/>
            <a:ext cx="291630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46685"/>
          <a:stretch>
            <a:fillRect/>
          </a:stretch>
        </p:blipFill>
        <p:spPr bwMode="auto">
          <a:xfrm>
            <a:off x="3707904" y="233717"/>
            <a:ext cx="2592288" cy="615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6444208" y="332656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Rozdelenie svorkovníc podľa funkcie:</a:t>
            </a:r>
            <a:endParaRPr lang="sk-SK" sz="2400" b="1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spojovacie svorky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radové svorky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pripojovacie svorky (lustrové)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prístrojové svorky (vypínače, zásuvky)</a:t>
            </a:r>
            <a:endParaRPr lang="sk-S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1571625"/>
            <a:ext cx="91344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5496" y="4462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Konektory pre pripojenie  vonkajších zariadení k PC</a:t>
            </a:r>
            <a:endParaRPr lang="sk-SK" sz="2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lideplayer.cz/slide/2284835/8/images/3/Dal%C5%A1%C3%AD+rozd%C3%ADl+mezi+AT+a+ATX+zdrojem+je+v+jeho+vyp%C3%ADn%C3%A1n%C3%AD.jpg"/>
          <p:cNvPicPr>
            <a:picLocks noChangeAspect="1" noChangeArrowheads="1"/>
          </p:cNvPicPr>
          <p:nvPr/>
        </p:nvPicPr>
        <p:blipFill>
          <a:blip r:embed="rId2" cstate="print"/>
          <a:srcRect t="49384"/>
          <a:stretch>
            <a:fillRect/>
          </a:stretch>
        </p:blipFill>
        <p:spPr bwMode="auto">
          <a:xfrm>
            <a:off x="133845" y="1700808"/>
            <a:ext cx="8915087" cy="338437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Konektor na základnej doske</a:t>
            </a:r>
            <a:endParaRPr lang="sk-SK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tonko.eu/ite/sites/default/files/image005.png"/>
          <p:cNvPicPr>
            <a:picLocks noChangeAspect="1" noChangeArrowheads="1"/>
          </p:cNvPicPr>
          <p:nvPr/>
        </p:nvPicPr>
        <p:blipFill>
          <a:blip r:embed="rId2" cstate="print"/>
          <a:srcRect l="821" t="1205" r="1506" b="2410"/>
          <a:stretch>
            <a:fillRect/>
          </a:stretch>
        </p:blipFill>
        <p:spPr bwMode="auto">
          <a:xfrm>
            <a:off x="179512" y="475462"/>
            <a:ext cx="8784976" cy="5905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paja-trb.cz/konstrukce/aut_svetla/nakladak_schema_barevn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2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mg.commax-sk.sk/images/foto_clanky/schem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24875" cy="5648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.commax-sk.sk/images/foto_clanky/schem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639175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héma el. obvodu Automatické zapínání světel v aut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58301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elektronika.vojtek.net/foto/prepz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1"/>
            <a:ext cx="3744416" cy="2808313"/>
          </a:xfrm>
          <a:prstGeom prst="rect">
            <a:avLst/>
          </a:prstGeom>
          <a:noFill/>
        </p:spPr>
      </p:pic>
      <p:pic>
        <p:nvPicPr>
          <p:cNvPr id="6" name="Picture 4" descr="http://rc.305.cz/images/breadboard_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5"/>
            <a:ext cx="4098014" cy="2520280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251520" y="26064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Kontaktné pole - malé</a:t>
            </a:r>
            <a:endParaRPr lang="sk-SK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51520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Kontaktné pole - veľké</a:t>
            </a:r>
            <a:endParaRPr lang="sk-SK" sz="2400" b="1" dirty="0"/>
          </a:p>
        </p:txBody>
      </p:sp>
      <p:pic>
        <p:nvPicPr>
          <p:cNvPr id="7" name="Picture 2" descr="http://www.pistek.eu/userfiles/image/breadboard.jpg"/>
          <p:cNvPicPr>
            <a:picLocks noChangeAspect="1" noChangeArrowheads="1"/>
          </p:cNvPicPr>
          <p:nvPr/>
        </p:nvPicPr>
        <p:blipFill>
          <a:blip r:embed="rId2" cstate="print"/>
          <a:srcRect t="4000" r="2560" b="8000"/>
          <a:stretch>
            <a:fillRect/>
          </a:stretch>
        </p:blipFill>
        <p:spPr bwMode="auto">
          <a:xfrm>
            <a:off x="323528" y="1772816"/>
            <a:ext cx="8542767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elektroportal.xf.cz/upload/AKO/sch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93" y="1196752"/>
            <a:ext cx="886055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717" b="34842"/>
          <a:stretch>
            <a:fillRect/>
          </a:stretch>
        </p:blipFill>
        <p:spPr bwMode="auto">
          <a:xfrm>
            <a:off x="251520" y="260648"/>
            <a:ext cx="3528392" cy="6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67951"/>
          <a:stretch>
            <a:fillRect/>
          </a:stretch>
        </p:blipFill>
        <p:spPr bwMode="auto">
          <a:xfrm>
            <a:off x="3779912" y="3196230"/>
            <a:ext cx="3888432" cy="3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BlokTextu 5"/>
          <p:cNvSpPr txBox="1"/>
          <p:nvPr/>
        </p:nvSpPr>
        <p:spPr>
          <a:xfrm>
            <a:off x="3779912" y="188640"/>
            <a:ext cx="5040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Rozdelenie podľa druhu konštrukcie: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ploché svorky – podľa tabuľky (prístrojové svorky vo vypínačoch, zásuvkách, </a:t>
            </a:r>
            <a:r>
              <a:rPr lang="sk-SK" dirty="0" err="1" smtClean="0"/>
              <a:t>krabiciach</a:t>
            </a:r>
            <a:r>
              <a:rPr lang="sk-SK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dutinové svorky (obsahujú prítlačné teliesko so skrutkou)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dutinové svorky s perom (majú prítlačné teliesko pod skrutkou tvorené perom)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3779912" y="242088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Pri prierezoch vodičov nad 4mm2 musia byť svorky v </a:t>
            </a:r>
            <a:r>
              <a:rPr lang="sk-SK" dirty="0" err="1" smtClean="0"/>
              <a:t>krabici</a:t>
            </a:r>
            <a:r>
              <a:rPr lang="sk-SK" dirty="0" smtClean="0"/>
              <a:t> upevnené v stabilnej polohe.</a:t>
            </a:r>
            <a:endParaRPr lang="sk-SK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21" t="5151" b="8404"/>
          <a:stretch>
            <a:fillRect/>
          </a:stretch>
        </p:blipFill>
        <p:spPr bwMode="auto">
          <a:xfrm>
            <a:off x="467544" y="1052736"/>
            <a:ext cx="802697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95536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Zapojte do kontaktnej plochy</a:t>
            </a:r>
            <a:endParaRPr lang="sk-SK" sz="24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144016" y="2204864"/>
            <a:ext cx="1331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R1 = 4.7k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R2 =  1k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R3 = 4.7k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R4 =  220 </a:t>
            </a:r>
            <a:r>
              <a:rPr lang="el-GR" dirty="0" smtClean="0"/>
              <a:t>Ὠ</a:t>
            </a:r>
            <a:endParaRPr lang="sk-SK" dirty="0" smtClean="0"/>
          </a:p>
          <a:p>
            <a:r>
              <a:rPr lang="sk-SK" dirty="0" smtClean="0"/>
              <a:t>C1 = 100uF</a:t>
            </a:r>
          </a:p>
          <a:p>
            <a:r>
              <a:rPr lang="sk-SK" dirty="0" smtClean="0"/>
              <a:t>C2 = 100uF </a:t>
            </a:r>
            <a:endParaRPr lang="sk-SK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33"/>
          <a:stretch>
            <a:fillRect/>
          </a:stretch>
        </p:blipFill>
        <p:spPr bwMode="auto">
          <a:xfrm>
            <a:off x="611560" y="908720"/>
            <a:ext cx="7639722" cy="543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95536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Zapojte do kontaktnej plochy</a:t>
            </a:r>
            <a:endParaRPr lang="sk-SK" sz="24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144016" y="2204864"/>
            <a:ext cx="1331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R5 = 4.7k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R6 =  1k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R7 = 4.7k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R8 =  220 </a:t>
            </a:r>
            <a:r>
              <a:rPr lang="el-GR" dirty="0" smtClean="0"/>
              <a:t>Ὠ</a:t>
            </a:r>
            <a:endParaRPr lang="sk-SK" dirty="0" smtClean="0"/>
          </a:p>
          <a:p>
            <a:r>
              <a:rPr lang="sk-SK" dirty="0" smtClean="0"/>
              <a:t>C3 = 220uF</a:t>
            </a:r>
          </a:p>
          <a:p>
            <a:r>
              <a:rPr lang="sk-SK" dirty="0" smtClean="0"/>
              <a:t>C4 = 220uF </a:t>
            </a:r>
            <a:endParaRPr lang="sk-SK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4538" b="12043"/>
          <a:stretch>
            <a:fillRect/>
          </a:stretch>
        </p:blipFill>
        <p:spPr bwMode="auto">
          <a:xfrm>
            <a:off x="467544" y="1196752"/>
            <a:ext cx="773032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395536" y="2420888"/>
            <a:ext cx="13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 = 4.7k </a:t>
            </a:r>
            <a:r>
              <a:rPr lang="el-GR" dirty="0" smtClean="0"/>
              <a:t>Ὠ</a:t>
            </a:r>
            <a:r>
              <a:rPr lang="sk-SK" dirty="0" smtClean="0"/>
              <a:t> </a:t>
            </a:r>
          </a:p>
          <a:p>
            <a:r>
              <a:rPr lang="sk-SK" dirty="0" smtClean="0"/>
              <a:t>C = 220uF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95536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Zapojte do kontaktnej plochy</a:t>
            </a:r>
            <a:endParaRPr lang="sk-SK" sz="2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4538" b="12043"/>
          <a:stretch>
            <a:fillRect/>
          </a:stretch>
        </p:blipFill>
        <p:spPr bwMode="auto">
          <a:xfrm>
            <a:off x="3851920" y="3594188"/>
            <a:ext cx="4896544" cy="314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51520" y="4462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Prekreslite v </a:t>
            </a:r>
            <a:r>
              <a:rPr lang="sk-SK" b="1" dirty="0" err="1" smtClean="0"/>
              <a:t>Multisime</a:t>
            </a:r>
            <a:r>
              <a:rPr lang="sk-SK" b="1" dirty="0" smtClean="0"/>
              <a:t>, určite parametre pravouhlého signálu (amplitúda, frekvencia, perióda), zapojte pomocou kontaktnej plochy, skontrolujte na osciloskope, parametre porovnajte</a:t>
            </a:r>
            <a:endParaRPr lang="sk-SK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0124"/>
            <a:ext cx="4320480" cy="24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611560" y="20608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11560" y="26996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2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187624" y="22768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3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1475656" y="20608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4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1475656" y="26996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5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2051720" y="262762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6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2339752" y="20608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12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2339752" y="26996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13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2987824" y="25556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11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3419872" y="206084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10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3491880" y="26369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9</a:t>
            </a:r>
            <a:endParaRPr lang="sk-SK" dirty="0"/>
          </a:p>
        </p:txBody>
      </p:sp>
      <p:sp>
        <p:nvSpPr>
          <p:cNvPr id="18" name="BlokTextu 17"/>
          <p:cNvSpPr txBox="1"/>
          <p:nvPr/>
        </p:nvSpPr>
        <p:spPr>
          <a:xfrm>
            <a:off x="3995936" y="22768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8</a:t>
            </a:r>
            <a:endParaRPr lang="sk-SK" dirty="0"/>
          </a:p>
        </p:txBody>
      </p:sp>
      <p:pic>
        <p:nvPicPr>
          <p:cNvPr id="19" name="Picture 20" descr="http://upload.wikimedia.org/wikipedia/commons/a/a0/7400_Quad_2-input_NAND_Gat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2630"/>
            <a:ext cx="3456384" cy="3110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r="25006"/>
          <a:stretch>
            <a:fillRect/>
          </a:stretch>
        </p:blipFill>
        <p:spPr bwMode="auto">
          <a:xfrm>
            <a:off x="4283968" y="971635"/>
            <a:ext cx="4586724" cy="15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BlokTextu 20"/>
          <p:cNvSpPr txBox="1"/>
          <p:nvPr/>
        </p:nvSpPr>
        <p:spPr>
          <a:xfrm>
            <a:off x="5148064" y="28436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IO = MH7400N</a:t>
            </a:r>
            <a:endParaRPr lang="sk-SK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sentex.ca/~mec1995/circ/555tes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824537" cy="2559743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4932040" y="332656"/>
            <a:ext cx="362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sk-SK" b="1" dirty="0" smtClean="0"/>
              <a:t>Zapojte pomocou kontaktnej plochy</a:t>
            </a:r>
            <a:endParaRPr lang="sk-SK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129" y="2677030"/>
            <a:ext cx="4926335" cy="413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2088232" cy="26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78" y="613848"/>
            <a:ext cx="595183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4908" y="2241259"/>
            <a:ext cx="3734810" cy="447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251520" y="12940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Zakreslite v </a:t>
            </a:r>
            <a:r>
              <a:rPr lang="sk-SK" b="1" dirty="0" err="1" smtClean="0"/>
              <a:t>Multisime</a:t>
            </a:r>
            <a:r>
              <a:rPr lang="sk-SK" b="1" dirty="0" smtClean="0"/>
              <a:t>, zapojte do kontaktnej plochy</a:t>
            </a:r>
            <a:endParaRPr lang="sk-SK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360040" y="190381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Zakreslite v </a:t>
            </a:r>
            <a:r>
              <a:rPr lang="sk-SK" b="1" dirty="0" err="1" smtClean="0"/>
              <a:t>Multisime</a:t>
            </a:r>
            <a:r>
              <a:rPr lang="sk-SK" b="1" dirty="0" smtClean="0"/>
              <a:t> , zapojte do kontaktnej plochy:</a:t>
            </a:r>
            <a:endParaRPr lang="sk-SK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5"/>
            <a:ext cx="4248472" cy="342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138" y="2689051"/>
            <a:ext cx="47053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sentex.ca/~mec1995/circ/555tes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35"/>
            <a:ext cx="5084353" cy="2697593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4860032" y="260648"/>
            <a:ext cx="3620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sk-SK" b="1" dirty="0" smtClean="0"/>
              <a:t>Prekreslite v </a:t>
            </a:r>
            <a:r>
              <a:rPr lang="sk-SK" b="1" dirty="0" err="1" smtClean="0"/>
              <a:t>Multisime</a:t>
            </a:r>
            <a:r>
              <a:rPr lang="sk-SK" b="1" dirty="0" smtClean="0"/>
              <a:t>,</a:t>
            </a:r>
          </a:p>
          <a:p>
            <a:pPr marL="342900" indent="-342900"/>
            <a:r>
              <a:rPr lang="sk-SK" b="1" dirty="0" smtClean="0"/>
              <a:t>Zapojte pomocou kontaktnej plochy</a:t>
            </a:r>
            <a:endParaRPr lang="sk-SK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757" t="3433"/>
          <a:stretch>
            <a:fillRect/>
          </a:stretch>
        </p:blipFill>
        <p:spPr bwMode="auto">
          <a:xfrm>
            <a:off x="3779912" y="2492896"/>
            <a:ext cx="496855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429000"/>
            <a:ext cx="2088232" cy="26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Výsledok vyhľadávania obrázkov pre dopyt svorkovn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00" name="AutoShape 4" descr="Výsledok vyhľadávania obrázkov pre dopyt svorkovn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2" name="Picture 6" descr="https://images.ges.cz/images/pictures/s/svl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455040" cy="2520280"/>
          </a:xfrm>
          <a:prstGeom prst="rect">
            <a:avLst/>
          </a:prstGeom>
          <a:noFill/>
        </p:spPr>
      </p:pic>
      <p:pic>
        <p:nvPicPr>
          <p:cNvPr id="4104" name="Picture 8" descr="http://www.sez-cz.cz/images/fotky/original/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960440" cy="2108934"/>
          </a:xfrm>
          <a:prstGeom prst="rect">
            <a:avLst/>
          </a:prstGeom>
          <a:noFill/>
        </p:spPr>
      </p:pic>
      <p:pic>
        <p:nvPicPr>
          <p:cNvPr id="4108" name="Picture 12" descr="http://www.elektrotechmat.cz/produkty/PE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390503" cy="3390504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395536" y="20608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Spojovacie svorky</a:t>
            </a:r>
            <a:endParaRPr lang="sk-SK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5508104" y="27089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Montáž na DIN lištu v rozvádzačoch pre ochranné vodiče</a:t>
            </a:r>
            <a:endParaRPr lang="sk-SK" dirty="0"/>
          </a:p>
        </p:txBody>
      </p:sp>
      <p:pic>
        <p:nvPicPr>
          <p:cNvPr id="34818" name="Picture 2" descr="https://img.elmit.sk/commodityDetailZoom/images/6311-07.jpg"/>
          <p:cNvPicPr>
            <a:picLocks noChangeAspect="1" noChangeArrowheads="1"/>
          </p:cNvPicPr>
          <p:nvPr/>
        </p:nvPicPr>
        <p:blipFill>
          <a:blip r:embed="rId5" cstate="print"/>
          <a:srcRect l="11941" t="7743" r="10632" b="7088"/>
          <a:stretch>
            <a:fillRect/>
          </a:stretch>
        </p:blipFill>
        <p:spPr bwMode="auto">
          <a:xfrm>
            <a:off x="6263680" y="4481736"/>
            <a:ext cx="2880320" cy="2376264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4355976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Lustrové svorky</a:t>
            </a:r>
            <a:endParaRPr lang="sk-SK" dirty="0"/>
          </a:p>
        </p:txBody>
      </p:sp>
      <p:pic>
        <p:nvPicPr>
          <p:cNvPr id="34820" name="Picture 4" descr="http://ema-elektro.sk/images/products/4685.jpg"/>
          <p:cNvPicPr>
            <a:picLocks noChangeAspect="1" noChangeArrowheads="1"/>
          </p:cNvPicPr>
          <p:nvPr/>
        </p:nvPicPr>
        <p:blipFill>
          <a:blip r:embed="rId6" cstate="print"/>
          <a:srcRect t="7399" b="7672"/>
          <a:stretch>
            <a:fillRect/>
          </a:stretch>
        </p:blipFill>
        <p:spPr bwMode="auto">
          <a:xfrm>
            <a:off x="251520" y="4653136"/>
            <a:ext cx="2520280" cy="2088232"/>
          </a:xfrm>
          <a:prstGeom prst="rect">
            <a:avLst/>
          </a:prstGeom>
          <a:noFill/>
        </p:spPr>
      </p:pic>
      <p:sp>
        <p:nvSpPr>
          <p:cNvPr id="13" name="BlokTextu 12"/>
          <p:cNvSpPr txBox="1"/>
          <p:nvPr/>
        </p:nvSpPr>
        <p:spPr>
          <a:xfrm>
            <a:off x="2771800" y="436510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Montáž na DIN lištu v rozvádzačoch pre neutrálne vodiče</a:t>
            </a:r>
            <a:endParaRPr lang="sk-SK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svetla-online.cz/2270-thickbox_default/vypinac-s-kontrolkou-jednopolovy-bily-clasic-3553-21289.jpg"/>
          <p:cNvPicPr>
            <a:picLocks noChangeAspect="1" noChangeArrowheads="1"/>
          </p:cNvPicPr>
          <p:nvPr/>
        </p:nvPicPr>
        <p:blipFill>
          <a:blip r:embed="rId2" cstate="print"/>
          <a:srcRect l="12198" t="13553" r="15971" b="15971"/>
          <a:stretch>
            <a:fillRect/>
          </a:stretch>
        </p:blipFill>
        <p:spPr bwMode="auto">
          <a:xfrm>
            <a:off x="1187624" y="836712"/>
            <a:ext cx="2232248" cy="219013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23528" y="3326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Prístrojové skrutkové svorky vo vypínači</a:t>
            </a:r>
            <a:endParaRPr lang="sk-SK" dirty="0"/>
          </a:p>
        </p:txBody>
      </p:sp>
      <p:pic>
        <p:nvPicPr>
          <p:cNvPr id="49156" name="Picture 4" descr="http://www.odbornecasopisy.cz/imagesold/e0404625.gif"/>
          <p:cNvPicPr>
            <a:picLocks noChangeAspect="1" noChangeArrowheads="1"/>
          </p:cNvPicPr>
          <p:nvPr/>
        </p:nvPicPr>
        <p:blipFill>
          <a:blip r:embed="rId3" cstate="print"/>
          <a:srcRect l="2369" t="1974" r="2857" b="19048"/>
          <a:stretch>
            <a:fillRect/>
          </a:stretch>
        </p:blipFill>
        <p:spPr bwMode="auto">
          <a:xfrm>
            <a:off x="5580112" y="4293096"/>
            <a:ext cx="2232248" cy="2232248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4644008" y="38610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Prístrojové bezskrutkové svorky v zásuvke</a:t>
            </a:r>
            <a:endParaRPr lang="sk-SK" dirty="0"/>
          </a:p>
        </p:txBody>
      </p:sp>
      <p:pic>
        <p:nvPicPr>
          <p:cNvPr id="49158" name="Picture 6" descr="http://image.schrack.com/thumb400/f_ev101002--v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320480"/>
            <a:ext cx="2433053" cy="2420888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467544" y="38610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Prístrojové skrutkové svorky v zásuvke</a:t>
            </a:r>
            <a:endParaRPr lang="sk-SK" dirty="0"/>
          </a:p>
        </p:txBody>
      </p:sp>
      <p:pic>
        <p:nvPicPr>
          <p:cNvPr id="49160" name="Picture 8" descr="http://shop.emos.sk/image/?Title=9023017500-vypinac-tesla-praktik-4fn58004901c5b-b&amp;PicIndex=3&amp;Height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836712"/>
            <a:ext cx="2304256" cy="2304256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4716016" y="332656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Prístrojové bez skrutkové svorky vo vypínači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emat.cz/image/cache/catalog/svorky/elcon-pe15-zemnici-rozbocovaci-mustek-zeleny-228x228.jpg"/>
          <p:cNvPicPr>
            <a:picLocks noChangeAspect="1" noChangeArrowheads="1"/>
          </p:cNvPicPr>
          <p:nvPr/>
        </p:nvPicPr>
        <p:blipFill>
          <a:blip r:embed="rId2" cstate="print"/>
          <a:srcRect t="16565" b="24740"/>
          <a:stretch>
            <a:fillRect/>
          </a:stretch>
        </p:blipFill>
        <p:spPr bwMode="auto">
          <a:xfrm>
            <a:off x="467544" y="116632"/>
            <a:ext cx="3312368" cy="1944216"/>
          </a:xfrm>
          <a:prstGeom prst="rect">
            <a:avLst/>
          </a:prstGeom>
          <a:noFill/>
        </p:spPr>
      </p:pic>
      <p:pic>
        <p:nvPicPr>
          <p:cNvPr id="15364" name="Picture 4" descr="https://www.ghvtrading.sk/data/imgs/2167b-hlak-25-3p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3750521"/>
          </a:xfrm>
          <a:prstGeom prst="rect">
            <a:avLst/>
          </a:prstGeom>
          <a:noFill/>
        </p:spPr>
      </p:pic>
      <p:pic>
        <p:nvPicPr>
          <p:cNvPr id="15366" name="Picture 6" descr="https://img.elmit.sk/commodityDetailZoom/images/6303-13_P1_S.jpg"/>
          <p:cNvPicPr>
            <a:picLocks noChangeAspect="1" noChangeArrowheads="1"/>
          </p:cNvPicPr>
          <p:nvPr/>
        </p:nvPicPr>
        <p:blipFill>
          <a:blip r:embed="rId4" cstate="print"/>
          <a:srcRect l="12285" t="9760" r="12116" b="8341"/>
          <a:stretch>
            <a:fillRect/>
          </a:stretch>
        </p:blipFill>
        <p:spPr bwMode="auto">
          <a:xfrm>
            <a:off x="323528" y="2492896"/>
            <a:ext cx="4342636" cy="3528392"/>
          </a:xfrm>
          <a:prstGeom prst="rect">
            <a:avLst/>
          </a:prstGeom>
          <a:noFill/>
        </p:spPr>
      </p:pic>
      <p:pic>
        <p:nvPicPr>
          <p:cNvPr id="15368" name="Picture 8" descr="http://www.hezkyden.cz/i/barevna-svorkovnice.jpg"/>
          <p:cNvPicPr>
            <a:picLocks noChangeAspect="1" noChangeArrowheads="1"/>
          </p:cNvPicPr>
          <p:nvPr/>
        </p:nvPicPr>
        <p:blipFill>
          <a:blip r:embed="rId5" cstate="print"/>
          <a:srcRect b="18236"/>
          <a:stretch>
            <a:fillRect/>
          </a:stretch>
        </p:blipFill>
        <p:spPr bwMode="auto">
          <a:xfrm>
            <a:off x="4932040" y="4581128"/>
            <a:ext cx="4211960" cy="1584176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395536" y="6021288"/>
            <a:ext cx="200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Svorky v </a:t>
            </a:r>
            <a:r>
              <a:rPr lang="sk-SK" b="1" dirty="0" err="1" smtClean="0"/>
              <a:t>krabiciach</a:t>
            </a:r>
            <a:endParaRPr lang="sk-SK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t="791" b="52025"/>
          <a:stretch>
            <a:fillRect/>
          </a:stretch>
        </p:blipFill>
        <p:spPr bwMode="auto">
          <a:xfrm>
            <a:off x="110594" y="957525"/>
            <a:ext cx="4245382" cy="460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7975"/>
          <a:stretch>
            <a:fillRect/>
          </a:stretch>
        </p:blipFill>
        <p:spPr bwMode="auto">
          <a:xfrm>
            <a:off x="4499992" y="885518"/>
            <a:ext cx="4355976" cy="52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BlokTextu 5"/>
          <p:cNvSpPr txBox="1"/>
          <p:nvPr/>
        </p:nvSpPr>
        <p:spPr>
          <a:xfrm>
            <a:off x="251520" y="159023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Pohyblivé prívody</a:t>
            </a:r>
            <a:endParaRPr lang="sk-SK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S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2784309" cy="2088232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563888" y="118746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Euro zásuvka - priama</a:t>
            </a:r>
            <a:endParaRPr lang="sk-SK" b="1" dirty="0"/>
          </a:p>
        </p:txBody>
      </p:sp>
      <p:pic>
        <p:nvPicPr>
          <p:cNvPr id="23556" name="Picture 4" descr="Napájecí EURO konektor SCHURTER 6100.4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636912"/>
            <a:ext cx="2880319" cy="2160240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3923928" y="29249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Euro vidlica</a:t>
            </a:r>
            <a:endParaRPr lang="sk-SK" b="1" dirty="0"/>
          </a:p>
        </p:txBody>
      </p:sp>
      <p:pic>
        <p:nvPicPr>
          <p:cNvPr id="23558" name="Picture 6" descr="Napájecí EURO konektor GST3"/>
          <p:cNvPicPr>
            <a:picLocks noChangeAspect="1" noChangeArrowheads="1"/>
          </p:cNvPicPr>
          <p:nvPr/>
        </p:nvPicPr>
        <p:blipFill>
          <a:blip r:embed="rId4" cstate="print"/>
          <a:srcRect l="17325" t="27300" r="18101" b="26501"/>
          <a:stretch>
            <a:fillRect/>
          </a:stretch>
        </p:blipFill>
        <p:spPr bwMode="auto">
          <a:xfrm>
            <a:off x="539552" y="5013176"/>
            <a:ext cx="2952328" cy="1584176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3995936" y="51571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Euro zásuvka - uhlová</a:t>
            </a:r>
            <a:endParaRPr lang="sk-SK" b="1" dirty="0"/>
          </a:p>
        </p:txBody>
      </p:sp>
      <p:pic>
        <p:nvPicPr>
          <p:cNvPr id="23560" name="Picture 8" descr="Napájecí EURO konektor GST3G"/>
          <p:cNvPicPr>
            <a:picLocks noChangeAspect="1" noChangeArrowheads="1"/>
          </p:cNvPicPr>
          <p:nvPr/>
        </p:nvPicPr>
        <p:blipFill>
          <a:blip r:embed="rId5" cstate="print"/>
          <a:srcRect l="17325" t="18900" r="18101" b="18101"/>
          <a:stretch>
            <a:fillRect/>
          </a:stretch>
        </p:blipFill>
        <p:spPr bwMode="auto">
          <a:xfrm>
            <a:off x="6372200" y="800202"/>
            <a:ext cx="2411760" cy="1764702"/>
          </a:xfrm>
          <a:prstGeom prst="rect">
            <a:avLst/>
          </a:prstGeom>
          <a:noFill/>
        </p:spPr>
      </p:pic>
      <p:pic>
        <p:nvPicPr>
          <p:cNvPr id="23562" name="Picture 10" descr="Napájecí EURO konektor GST4L"/>
          <p:cNvPicPr>
            <a:picLocks noChangeAspect="1" noChangeArrowheads="1"/>
          </p:cNvPicPr>
          <p:nvPr/>
        </p:nvPicPr>
        <p:blipFill>
          <a:blip r:embed="rId6" cstate="print"/>
          <a:srcRect l="12600" t="23100" r="13376" b="24401"/>
          <a:stretch>
            <a:fillRect/>
          </a:stretch>
        </p:blipFill>
        <p:spPr bwMode="auto">
          <a:xfrm>
            <a:off x="6084168" y="2996952"/>
            <a:ext cx="2736304" cy="1455481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251520" y="18864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EURO </a:t>
            </a:r>
            <a:r>
              <a:rPr lang="sk-SK" sz="2400" b="1" dirty="0" smtClean="0"/>
              <a:t>konektory </a:t>
            </a:r>
            <a:endParaRPr lang="sk-SK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atvor okno"/>
          <p:cNvPicPr>
            <a:picLocks noChangeAspect="1" noChangeArrowheads="1"/>
          </p:cNvPicPr>
          <p:nvPr/>
        </p:nvPicPr>
        <p:blipFill>
          <a:blip r:embed="rId2" cstate="print"/>
          <a:srcRect l="7538" t="6282" r="7028" b="3259"/>
          <a:stretch>
            <a:fillRect/>
          </a:stretch>
        </p:blipFill>
        <p:spPr bwMode="auto">
          <a:xfrm>
            <a:off x="395536" y="260648"/>
            <a:ext cx="1584176" cy="1677363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2771800" y="7647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Sieťová zásuvka</a:t>
            </a:r>
            <a:endParaRPr lang="sk-SK" dirty="0"/>
          </a:p>
        </p:txBody>
      </p:sp>
      <p:pic>
        <p:nvPicPr>
          <p:cNvPr id="24580" name="Picture 4" descr="Výsledok vyhľadávania obrázkov pre dopyt sieťové konektory"/>
          <p:cNvPicPr>
            <a:picLocks noChangeAspect="1" noChangeArrowheads="1"/>
          </p:cNvPicPr>
          <p:nvPr/>
        </p:nvPicPr>
        <p:blipFill>
          <a:blip r:embed="rId3" cstate="print"/>
          <a:srcRect t="22500" b="22500"/>
          <a:stretch>
            <a:fillRect/>
          </a:stretch>
        </p:blipFill>
        <p:spPr bwMode="auto">
          <a:xfrm>
            <a:off x="0" y="2348880"/>
            <a:ext cx="2880320" cy="1584176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2915816" y="27089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Sieťová vidlica</a:t>
            </a:r>
            <a:endParaRPr lang="sk-SK" dirty="0"/>
          </a:p>
        </p:txBody>
      </p:sp>
      <p:pic>
        <p:nvPicPr>
          <p:cNvPr id="24582" name="Picture 6" descr="Konektor napájací na 9V batériu, vývody 12c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21088"/>
            <a:ext cx="1584176" cy="1485165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2843808" y="49411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Konektor napájací na 9V batériu</a:t>
            </a:r>
            <a:endParaRPr lang="sk-SK" dirty="0"/>
          </a:p>
        </p:txBody>
      </p:sp>
      <p:pic>
        <p:nvPicPr>
          <p:cNvPr id="24584" name="Picture 8" descr="Napájecí MINI konektor SCHURTER LW6130 (4300.0096)"/>
          <p:cNvPicPr>
            <a:picLocks noChangeAspect="1" noChangeArrowheads="1"/>
          </p:cNvPicPr>
          <p:nvPr/>
        </p:nvPicPr>
        <p:blipFill>
          <a:blip r:embed="rId5" cstate="print"/>
          <a:srcRect l="11270" t="17355" r="12659" b="15026"/>
          <a:stretch>
            <a:fillRect/>
          </a:stretch>
        </p:blipFill>
        <p:spPr bwMode="auto">
          <a:xfrm>
            <a:off x="6444208" y="332656"/>
            <a:ext cx="1944216" cy="1296144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6300192" y="177281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Napájací mini konektor -prírubový</a:t>
            </a:r>
            <a:endParaRPr lang="sk-SK" dirty="0"/>
          </a:p>
        </p:txBody>
      </p:sp>
      <p:pic>
        <p:nvPicPr>
          <p:cNvPr id="24586" name="Picture 10" descr="Napájecí MINI konektor SCHURTER 4300.0100"/>
          <p:cNvPicPr>
            <a:picLocks noChangeAspect="1" noChangeArrowheads="1"/>
          </p:cNvPicPr>
          <p:nvPr/>
        </p:nvPicPr>
        <p:blipFill>
          <a:blip r:embed="rId6" cstate="print"/>
          <a:srcRect l="9798" t="6532" r="11821" b="8556"/>
          <a:stretch>
            <a:fillRect/>
          </a:stretch>
        </p:blipFill>
        <p:spPr bwMode="auto">
          <a:xfrm>
            <a:off x="6671310" y="2708920"/>
            <a:ext cx="1861130" cy="1512168"/>
          </a:xfrm>
          <a:prstGeom prst="rect">
            <a:avLst/>
          </a:prstGeom>
          <a:noFill/>
        </p:spPr>
      </p:pic>
      <p:pic>
        <p:nvPicPr>
          <p:cNvPr id="24588" name="Picture 12" descr="137.6411"/>
          <p:cNvPicPr>
            <a:picLocks noChangeAspect="1" noChangeArrowheads="1"/>
          </p:cNvPicPr>
          <p:nvPr/>
        </p:nvPicPr>
        <p:blipFill>
          <a:blip r:embed="rId7" cstate="print"/>
          <a:srcRect l="5986" t="11971" b="7224"/>
          <a:stretch>
            <a:fillRect/>
          </a:stretch>
        </p:blipFill>
        <p:spPr bwMode="auto">
          <a:xfrm>
            <a:off x="6444208" y="4581128"/>
            <a:ext cx="2262039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452</Words>
  <Application>Microsoft Office PowerPoint</Application>
  <PresentationFormat>Prezentácia na obrazovke (4:3)</PresentationFormat>
  <Paragraphs>103</Paragraphs>
  <Slides>37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Juraj</dc:creator>
  <cp:lastModifiedBy>Juraj</cp:lastModifiedBy>
  <cp:revision>101</cp:revision>
  <dcterms:created xsi:type="dcterms:W3CDTF">2017-09-21T18:21:17Z</dcterms:created>
  <dcterms:modified xsi:type="dcterms:W3CDTF">2017-09-24T20:02:56Z</dcterms:modified>
</cp:coreProperties>
</file>