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80" r:id="rId2"/>
    <p:sldId id="281" r:id="rId3"/>
    <p:sldId id="282" r:id="rId4"/>
    <p:sldId id="283" r:id="rId5"/>
    <p:sldId id="256" r:id="rId6"/>
    <p:sldId id="257" r:id="rId7"/>
    <p:sldId id="275" r:id="rId8"/>
    <p:sldId id="260" r:id="rId9"/>
    <p:sldId id="284" r:id="rId10"/>
    <p:sldId id="285" r:id="rId11"/>
    <p:sldId id="259" r:id="rId12"/>
    <p:sldId id="270" r:id="rId13"/>
    <p:sldId id="286" r:id="rId14"/>
    <p:sldId id="273" r:id="rId15"/>
    <p:sldId id="267" r:id="rId16"/>
    <p:sldId id="269" r:id="rId17"/>
    <p:sldId id="271" r:id="rId18"/>
    <p:sldId id="272" r:id="rId19"/>
    <p:sldId id="278" r:id="rId20"/>
  </p:sldIdLst>
  <p:sldSz cx="9144000" cy="6858000" type="screen4x3"/>
  <p:notesSz cx="6881813" cy="96615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8825C-0044-4E88-91F3-06CF25762A36}" type="datetimeFigureOut">
              <a:rPr lang="sk-SK" smtClean="0"/>
              <a:pPr/>
              <a:t>23.11.2017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77338"/>
            <a:ext cx="2982913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7313" y="9177338"/>
            <a:ext cx="2982912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26618-916E-44A6-97C6-15F6BC44F17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2992-7D2C-4E83-BCD4-F8A27662AA57}" type="datetimeFigureOut">
              <a:rPr lang="sk-SK" smtClean="0"/>
              <a:pPr/>
              <a:t>23.11.2017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53A6-7384-49A2-9740-C8698C22C0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2992-7D2C-4E83-BCD4-F8A27662AA57}" type="datetimeFigureOut">
              <a:rPr lang="sk-SK" smtClean="0"/>
              <a:pPr/>
              <a:t>23.11.2017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53A6-7384-49A2-9740-C8698C22C0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2992-7D2C-4E83-BCD4-F8A27662AA57}" type="datetimeFigureOut">
              <a:rPr lang="sk-SK" smtClean="0"/>
              <a:pPr/>
              <a:t>23.11.2017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53A6-7384-49A2-9740-C8698C22C0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2992-7D2C-4E83-BCD4-F8A27662AA57}" type="datetimeFigureOut">
              <a:rPr lang="sk-SK" smtClean="0"/>
              <a:pPr/>
              <a:t>23.11.2017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53A6-7384-49A2-9740-C8698C22C0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2992-7D2C-4E83-BCD4-F8A27662AA57}" type="datetimeFigureOut">
              <a:rPr lang="sk-SK" smtClean="0"/>
              <a:pPr/>
              <a:t>23.11.2017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53A6-7384-49A2-9740-C8698C22C0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2992-7D2C-4E83-BCD4-F8A27662AA57}" type="datetimeFigureOut">
              <a:rPr lang="sk-SK" smtClean="0"/>
              <a:pPr/>
              <a:t>23.11.2017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53A6-7384-49A2-9740-C8698C22C0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2992-7D2C-4E83-BCD4-F8A27662AA57}" type="datetimeFigureOut">
              <a:rPr lang="sk-SK" smtClean="0"/>
              <a:pPr/>
              <a:t>23.11.2017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53A6-7384-49A2-9740-C8698C22C0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2992-7D2C-4E83-BCD4-F8A27662AA57}" type="datetimeFigureOut">
              <a:rPr lang="sk-SK" smtClean="0"/>
              <a:pPr/>
              <a:t>23.11.2017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53A6-7384-49A2-9740-C8698C22C0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2992-7D2C-4E83-BCD4-F8A27662AA57}" type="datetimeFigureOut">
              <a:rPr lang="sk-SK" smtClean="0"/>
              <a:pPr/>
              <a:t>23.11.2017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53A6-7384-49A2-9740-C8698C22C0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2992-7D2C-4E83-BCD4-F8A27662AA57}" type="datetimeFigureOut">
              <a:rPr lang="sk-SK" smtClean="0"/>
              <a:pPr/>
              <a:t>23.11.2017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53A6-7384-49A2-9740-C8698C22C0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2992-7D2C-4E83-BCD4-F8A27662AA57}" type="datetimeFigureOut">
              <a:rPr lang="sk-SK" smtClean="0"/>
              <a:pPr/>
              <a:t>23.11.2017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53A6-7384-49A2-9740-C8698C22C07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42992-7D2C-4E83-BCD4-F8A27662AA57}" type="datetimeFigureOut">
              <a:rPr lang="sk-SK" smtClean="0"/>
              <a:pPr/>
              <a:t>23.11.2017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553A6-7384-49A2-9740-C8698C22C07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07504" y="321037"/>
            <a:ext cx="85725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1. Lineárny napájací zdroj ?</a:t>
            </a:r>
          </a:p>
          <a:p>
            <a:r>
              <a:rPr lang="sk-SK" sz="2400" b="1" dirty="0" smtClean="0">
                <a:solidFill>
                  <a:srgbClr val="FF0000"/>
                </a:solidFill>
              </a:rPr>
              <a:t>2. Aké sú parametre striedavého signálu ? </a:t>
            </a:r>
          </a:p>
          <a:p>
            <a:r>
              <a:rPr lang="sk-SK" sz="2400" b="1" dirty="0" smtClean="0">
                <a:solidFill>
                  <a:srgbClr val="FF0000"/>
                </a:solidFill>
              </a:rPr>
              <a:t>3. Čo je zosilnenie ?</a:t>
            </a:r>
          </a:p>
          <a:p>
            <a:r>
              <a:rPr lang="sk-SK" sz="2400" b="1" dirty="0" smtClean="0">
                <a:solidFill>
                  <a:srgbClr val="FF0000"/>
                </a:solidFill>
              </a:rPr>
              <a:t>4. Rozdelenie zosilňovačov </a:t>
            </a:r>
            <a:r>
              <a:rPr lang="sk-SK" b="1" dirty="0" smtClean="0">
                <a:solidFill>
                  <a:srgbClr val="FF0000"/>
                </a:solidFill>
              </a:rPr>
              <a:t>(podľa zosilňovanej veličiny, frekvencie, šírky frekvenčného pásma, aktívneho prvku, zapojenia tranzistora, počtu stupňov, spätnej väzby, veľkosti vstupného signálu)</a:t>
            </a:r>
            <a:r>
              <a:rPr lang="sk-SK" sz="2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sk-SK" sz="2400" b="1" dirty="0" smtClean="0">
                <a:solidFill>
                  <a:srgbClr val="FF0000"/>
                </a:solidFill>
              </a:rPr>
              <a:t>5. Funkcie jednotlivých prvkov nízkofrekvenčného  zosilňovača ?</a:t>
            </a:r>
          </a:p>
          <a:p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79512" y="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b="1" dirty="0" smtClean="0"/>
              <a:t>Cieľ: </a:t>
            </a:r>
            <a:r>
              <a:rPr lang="sk-SK" b="1" dirty="0" smtClean="0"/>
              <a:t> </a:t>
            </a:r>
            <a:r>
              <a:rPr lang="sk-SK" b="1" dirty="0" smtClean="0"/>
              <a:t>funkcia tyristora</a:t>
            </a:r>
            <a:endParaRPr lang="sk-SK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t="10526"/>
          <a:stretch>
            <a:fillRect/>
          </a:stretch>
        </p:blipFill>
        <p:spPr bwMode="auto">
          <a:xfrm>
            <a:off x="121998" y="3212976"/>
            <a:ext cx="445000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4932040" y="3212976"/>
            <a:ext cx="4211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7. Ideálny operačný zosilňovač</a:t>
            </a:r>
          </a:p>
          <a:p>
            <a:r>
              <a:rPr lang="sk-SK" sz="2400" b="1" dirty="0" smtClean="0">
                <a:solidFill>
                  <a:srgbClr val="FF0000"/>
                </a:solidFill>
              </a:rPr>
              <a:t>8. Vlastnosti ideálneho OZ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Súbor:Operac zosilnov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592288" cy="199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4932040" y="6021288"/>
            <a:ext cx="421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9. Typy OZ, použitie OZ</a:t>
            </a:r>
            <a:endParaRPr lang="sk-SK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79512" y="332656"/>
            <a:ext cx="3948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BT169D 400V,0.8A,0.2mA TO92 Tyristor</a:t>
            </a:r>
            <a:endParaRPr lang="sk-SK" b="1" dirty="0"/>
          </a:p>
        </p:txBody>
      </p:sp>
      <p:sp>
        <p:nvSpPr>
          <p:cNvPr id="6" name="Obdĺžnik 5"/>
          <p:cNvSpPr/>
          <p:nvPr/>
        </p:nvSpPr>
        <p:spPr>
          <a:xfrm>
            <a:off x="251520" y="764704"/>
            <a:ext cx="36747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Max. </a:t>
            </a:r>
            <a:r>
              <a:rPr lang="sk-SK" dirty="0" err="1" smtClean="0"/>
              <a:t>záverné</a:t>
            </a:r>
            <a:r>
              <a:rPr lang="sk-SK" dirty="0" smtClean="0"/>
              <a:t> napätie 400V</a:t>
            </a:r>
          </a:p>
          <a:p>
            <a:r>
              <a:rPr lang="sk-SK" dirty="0" smtClean="0"/>
              <a:t>Max. prúd v priepustnom smere 0.8A</a:t>
            </a:r>
          </a:p>
          <a:p>
            <a:r>
              <a:rPr lang="sk-SK" dirty="0" smtClean="0"/>
              <a:t>Prúd riadiacou elektródou 0.2mA </a:t>
            </a:r>
          </a:p>
          <a:p>
            <a:r>
              <a:rPr lang="sk-SK" dirty="0" err="1" smtClean="0"/>
              <a:t>Púzdro</a:t>
            </a:r>
            <a:r>
              <a:rPr lang="sk-SK" dirty="0" smtClean="0"/>
              <a:t> TO92 </a:t>
            </a:r>
            <a:endParaRPr lang="sk-SK" dirty="0"/>
          </a:p>
        </p:txBody>
      </p:sp>
      <p:pic>
        <p:nvPicPr>
          <p:cNvPr id="39940" name="Picture 4" descr="http://www.amapro.cz/datove_zdroje/katalogy/tesla/katalog_tesla_soubory/to66_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172368" cy="2736304"/>
          </a:xfrm>
          <a:prstGeom prst="rect">
            <a:avLst/>
          </a:prstGeom>
          <a:noFill/>
        </p:spPr>
      </p:pic>
      <p:pic>
        <p:nvPicPr>
          <p:cNvPr id="39942" name="Picture 6" descr="http://www.ezk.cz/images/pouzdra/tyristory_triaky/to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32656"/>
            <a:ext cx="2625105" cy="2699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467544" y="260648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Zakresli v </a:t>
            </a:r>
            <a:r>
              <a:rPr lang="sk-SK" sz="2400" b="1" dirty="0" err="1" smtClean="0"/>
              <a:t>Multisime</a:t>
            </a:r>
            <a:r>
              <a:rPr lang="sk-SK" sz="2400" b="1" dirty="0" smtClean="0"/>
              <a:t>, zapoj do kontaktnej plochy  </a:t>
            </a:r>
            <a:endParaRPr lang="sk-SK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3147"/>
            <a:ext cx="5976664" cy="604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58456"/>
            <a:ext cx="9144000" cy="455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07504" y="4462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Zakresli v </a:t>
            </a:r>
            <a:r>
              <a:rPr lang="sk-SK" sz="2400" b="1" dirty="0" err="1" smtClean="0"/>
              <a:t>Multisime</a:t>
            </a:r>
            <a:r>
              <a:rPr lang="sk-SK" sz="2400" b="1" dirty="0" smtClean="0"/>
              <a:t>, navrhni DPS v programe </a:t>
            </a:r>
            <a:r>
              <a:rPr lang="sk-SK" sz="2400" b="1" dirty="0" err="1" smtClean="0"/>
              <a:t>Sprint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Layoute</a:t>
            </a:r>
            <a:r>
              <a:rPr lang="sk-SK" sz="2400" b="1" dirty="0" smtClean="0"/>
              <a:t>  </a:t>
            </a:r>
            <a:endParaRPr lang="sk-SK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8F9"/>
              </a:clrFrom>
              <a:clrTo>
                <a:srgbClr val="F4F8F9">
                  <a:alpha val="0"/>
                </a:srgbClr>
              </a:clrTo>
            </a:clrChange>
          </a:blip>
          <a:srcRect l="6173" t="11743" r="2469" b="33113"/>
          <a:stretch>
            <a:fillRect/>
          </a:stretch>
        </p:blipFill>
        <p:spPr bwMode="auto">
          <a:xfrm>
            <a:off x="6300192" y="620688"/>
            <a:ext cx="2808312" cy="180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58456"/>
            <a:ext cx="9144000" cy="455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07504" y="4462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Zakresli v </a:t>
            </a:r>
            <a:r>
              <a:rPr lang="sk-SK" sz="2400" b="1" dirty="0" err="1" smtClean="0"/>
              <a:t>Multisime</a:t>
            </a:r>
            <a:r>
              <a:rPr lang="sk-SK" sz="2400" b="1" dirty="0" smtClean="0"/>
              <a:t>, navrhni DPS v programe </a:t>
            </a:r>
            <a:r>
              <a:rPr lang="sk-SK" sz="2400" b="1" dirty="0" err="1" smtClean="0"/>
              <a:t>Sprint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Layoute</a:t>
            </a:r>
            <a:r>
              <a:rPr lang="sk-SK" sz="2400" b="1" dirty="0" smtClean="0"/>
              <a:t>  </a:t>
            </a:r>
            <a:endParaRPr lang="sk-SK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8F9"/>
              </a:clrFrom>
              <a:clrTo>
                <a:srgbClr val="F4F8F9">
                  <a:alpha val="0"/>
                </a:srgbClr>
              </a:clrTo>
            </a:clrChange>
          </a:blip>
          <a:srcRect l="6173" t="11743" r="2469" b="33113"/>
          <a:stretch>
            <a:fillRect/>
          </a:stretch>
        </p:blipFill>
        <p:spPr bwMode="auto">
          <a:xfrm>
            <a:off x="6300192" y="620688"/>
            <a:ext cx="2808312" cy="180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01022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8F9"/>
              </a:clrFrom>
              <a:clrTo>
                <a:srgbClr val="F4F8F9">
                  <a:alpha val="0"/>
                </a:srgbClr>
              </a:clrTo>
            </a:clrChange>
          </a:blip>
          <a:srcRect l="6173" t="11743" r="2469" b="33113"/>
          <a:stretch>
            <a:fillRect/>
          </a:stretch>
        </p:blipFill>
        <p:spPr bwMode="auto">
          <a:xfrm>
            <a:off x="4644008" y="3933055"/>
            <a:ext cx="4392488" cy="282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323528" y="4005064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Návrh DPS – regulátor jasu žiarovky pomocou tyristora</a:t>
            </a:r>
            <a:endParaRPr lang="sk-SK" sz="2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323528" y="486916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Tyristor: BT151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395536" y="5661248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BEZPEČNOSŤ:</a:t>
            </a:r>
          </a:p>
          <a:p>
            <a:r>
              <a:rPr lang="sk-SK" sz="2400" b="1" dirty="0" smtClean="0"/>
              <a:t>230 V</a:t>
            </a:r>
            <a:endParaRPr lang="sk-SK" sz="2400" b="1" dirty="0"/>
          </a:p>
        </p:txBody>
      </p:sp>
      <p:sp>
        <p:nvSpPr>
          <p:cNvPr id="9" name="Obdĺžnik 8"/>
          <p:cNvSpPr/>
          <p:nvPr/>
        </p:nvSpPr>
        <p:spPr>
          <a:xfrm>
            <a:off x="2683758" y="3244334"/>
            <a:ext cx="3776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https://en.wikipedia.org/wiki/Dimmer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6588225" y="548680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https://en.wikipedia.org/wiki/Dimmer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8F9"/>
              </a:clrFrom>
              <a:clrTo>
                <a:srgbClr val="F4F8F9">
                  <a:alpha val="0"/>
                </a:srgbClr>
              </a:clrTo>
            </a:clrChange>
          </a:blip>
          <a:srcRect l="6173" t="11743" r="2469" b="4796"/>
          <a:stretch>
            <a:fillRect/>
          </a:stretch>
        </p:blipFill>
        <p:spPr bwMode="auto">
          <a:xfrm>
            <a:off x="1407790" y="836712"/>
            <a:ext cx="6188546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260648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Regulátor jasu žiarovky (navrhni DPS, zakresli v </a:t>
            </a:r>
            <a:r>
              <a:rPr lang="sk-SK" b="1" dirty="0" err="1" smtClean="0"/>
              <a:t>Multisime</a:t>
            </a:r>
            <a:r>
              <a:rPr lang="sk-SK" b="1" dirty="0" smtClean="0"/>
              <a:t>)</a:t>
            </a:r>
            <a:endParaRPr lang="sk-SK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9873"/>
            <a:ext cx="9035568" cy="401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260648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Regulátor jasu žiarovky (navrhni DPS, zakresli v </a:t>
            </a:r>
            <a:r>
              <a:rPr lang="sk-SK" b="1" dirty="0" err="1" smtClean="0"/>
              <a:t>Multisime</a:t>
            </a:r>
            <a:r>
              <a:rPr lang="sk-SK" b="1" dirty="0" smtClean="0"/>
              <a:t>)</a:t>
            </a:r>
            <a:endParaRPr lang="sk-SK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79512" y="260648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Regulátor jasu žiarovky  24V (navrhni DPS, zakresli v </a:t>
            </a:r>
            <a:r>
              <a:rPr lang="sk-SK" b="1" dirty="0" err="1" smtClean="0"/>
              <a:t>Multisime</a:t>
            </a:r>
            <a:r>
              <a:rPr lang="sk-SK" b="1" dirty="0" smtClean="0"/>
              <a:t>)</a:t>
            </a:r>
          </a:p>
          <a:p>
            <a:r>
              <a:rPr lang="sk-SK" b="1" dirty="0" smtClean="0"/>
              <a:t>Zakresli signál z </a:t>
            </a:r>
            <a:r>
              <a:rPr lang="sk-SK" b="1" dirty="0" err="1" smtClean="0"/>
              <a:t>Multisimu</a:t>
            </a:r>
            <a:r>
              <a:rPr lang="sk-SK" b="1" dirty="0" smtClean="0"/>
              <a:t> pri 0% a 100% potenciometra.</a:t>
            </a:r>
            <a:endParaRPr lang="sk-SK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04938"/>
            <a:ext cx="8765775" cy="447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79512" y="260648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Regulátor jasu žiarovky 230V (navrhni DPS, zakresli v </a:t>
            </a:r>
            <a:r>
              <a:rPr lang="sk-SK" b="1" dirty="0" err="1" smtClean="0"/>
              <a:t>Multisime</a:t>
            </a:r>
            <a:r>
              <a:rPr lang="sk-SK" b="1" dirty="0" smtClean="0"/>
              <a:t>)</a:t>
            </a:r>
          </a:p>
          <a:p>
            <a:r>
              <a:rPr lang="sk-SK" b="1" dirty="0" smtClean="0"/>
              <a:t>Zakresli signál z </a:t>
            </a:r>
            <a:r>
              <a:rPr lang="sk-SK" b="1" dirty="0" err="1" smtClean="0"/>
              <a:t>Multisimu</a:t>
            </a:r>
            <a:r>
              <a:rPr lang="sk-SK" b="1" dirty="0" smtClean="0"/>
              <a:t> pri 0% a 100% potenciometra.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78676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ttp://electrozone.com.mx/adm/Fotos/TO-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941168"/>
            <a:ext cx="1732037" cy="1647070"/>
          </a:xfrm>
          <a:prstGeom prst="rect">
            <a:avLst/>
          </a:prstGeom>
          <a:noFill/>
        </p:spPr>
      </p:pic>
      <p:pic>
        <p:nvPicPr>
          <p:cNvPr id="2053" name="Picture 5" descr="http://mexico.newark.com/productimages/standard/en_US/4551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157192"/>
            <a:ext cx="1400944" cy="1400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pandatron.cz/elektronika/ne555prik_5_schb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8964488" cy="3600212"/>
          </a:xfrm>
          <a:prstGeom prst="rect">
            <a:avLst/>
          </a:prstGeom>
          <a:noFill/>
        </p:spPr>
      </p:pic>
      <p:pic>
        <p:nvPicPr>
          <p:cNvPr id="35844" name="Picture 4" descr="http://smitka.org/images/nasobi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73016"/>
            <a:ext cx="7065428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lzat.szm.com/selektory/frekvenc/typ_filtr.gif"/>
          <p:cNvPicPr>
            <a:picLocks noChangeAspect="1" noChangeArrowheads="1"/>
          </p:cNvPicPr>
          <p:nvPr/>
        </p:nvPicPr>
        <p:blipFill>
          <a:blip r:embed="rId2" cstate="print"/>
          <a:srcRect b="15152"/>
          <a:stretch>
            <a:fillRect/>
          </a:stretch>
        </p:blipFill>
        <p:spPr bwMode="auto">
          <a:xfrm>
            <a:off x="54446" y="629980"/>
            <a:ext cx="8982050" cy="2016224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79512" y="188640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Pomenuj jednotlivé frekvenčné filtre: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179512" y="278092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Pomenuj jednotlivé zapojenia OZ:</a:t>
            </a:r>
            <a:endParaRPr lang="sk-SK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5" t="13352" r="65691" b="35465"/>
          <a:stretch>
            <a:fillRect/>
          </a:stretch>
        </p:blipFill>
        <p:spPr bwMode="auto">
          <a:xfrm>
            <a:off x="467544" y="4869160"/>
            <a:ext cx="295232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0" t="16416" r="72170" b="30263"/>
          <a:stretch>
            <a:fillRect/>
          </a:stretch>
        </p:blipFill>
        <p:spPr bwMode="auto">
          <a:xfrm>
            <a:off x="3563888" y="4957970"/>
            <a:ext cx="2232248" cy="171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12" r="62383" b="34146"/>
          <a:stretch>
            <a:fillRect/>
          </a:stretch>
        </p:blipFill>
        <p:spPr bwMode="auto">
          <a:xfrm>
            <a:off x="6156176" y="5013176"/>
            <a:ext cx="273630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8" t="21622" r="56434" b="24324"/>
          <a:stretch>
            <a:fillRect/>
          </a:stretch>
        </p:blipFill>
        <p:spPr bwMode="auto">
          <a:xfrm>
            <a:off x="6228184" y="3284984"/>
            <a:ext cx="266429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www.bristolwatch.com/ele/vc/lm358_comparator.png"/>
          <p:cNvPicPr>
            <a:picLocks noChangeAspect="1" noChangeArrowheads="1"/>
          </p:cNvPicPr>
          <p:nvPr/>
        </p:nvPicPr>
        <p:blipFill>
          <a:blip r:embed="rId7" cstate="print"/>
          <a:srcRect l="6300" t="7485" r="5501" b="13922"/>
          <a:stretch>
            <a:fillRect/>
          </a:stretch>
        </p:blipFill>
        <p:spPr bwMode="auto">
          <a:xfrm>
            <a:off x="251520" y="3284984"/>
            <a:ext cx="2952328" cy="1476164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3501008"/>
            <a:ext cx="2171328" cy="132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79512" y="18864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Charakterizuj blokové schémy: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24880" y="872480"/>
            <a:ext cx="762000" cy="68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22240" y="2091680"/>
            <a:ext cx="762000" cy="68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47120" y="2091680"/>
            <a:ext cx="762000" cy="68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40904" y="3310880"/>
            <a:ext cx="762000" cy="68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1386880" y="1177280"/>
            <a:ext cx="1040160" cy="1947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1602904" y="3615680"/>
            <a:ext cx="824136" cy="2934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2427040" y="277748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427040" y="117728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884240" y="2396480"/>
            <a:ext cx="66288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339208" y="2396480"/>
            <a:ext cx="6480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995664" y="64388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07504" y="3463280"/>
            <a:ext cx="304800" cy="304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612304" y="361568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307504" y="346328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4" name="Line 96"/>
          <p:cNvSpPr>
            <a:spLocks noChangeShapeType="1"/>
          </p:cNvSpPr>
          <p:nvPr/>
        </p:nvSpPr>
        <p:spPr bwMode="auto">
          <a:xfrm>
            <a:off x="4843264" y="399668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5" name="Line 97"/>
          <p:cNvSpPr>
            <a:spLocks noChangeShapeType="1"/>
          </p:cNvSpPr>
          <p:nvPr/>
        </p:nvSpPr>
        <p:spPr bwMode="auto">
          <a:xfrm>
            <a:off x="4919464" y="40728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6" name="Line 98"/>
          <p:cNvSpPr>
            <a:spLocks noChangeShapeType="1"/>
          </p:cNvSpPr>
          <p:nvPr/>
        </p:nvSpPr>
        <p:spPr bwMode="auto">
          <a:xfrm>
            <a:off x="4919464" y="414908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7" name="Line 102"/>
          <p:cNvSpPr>
            <a:spLocks noChangeShapeType="1"/>
          </p:cNvSpPr>
          <p:nvPr/>
        </p:nvSpPr>
        <p:spPr bwMode="auto">
          <a:xfrm>
            <a:off x="2427040" y="148208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8" name="Line 103"/>
          <p:cNvSpPr>
            <a:spLocks noChangeShapeType="1"/>
          </p:cNvSpPr>
          <p:nvPr/>
        </p:nvSpPr>
        <p:spPr bwMode="auto">
          <a:xfrm flipV="1">
            <a:off x="2427040" y="300608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99" name="AutoShape 104"/>
          <p:cNvSpPr>
            <a:spLocks noChangeArrowheads="1"/>
          </p:cNvSpPr>
          <p:nvPr/>
        </p:nvSpPr>
        <p:spPr bwMode="auto">
          <a:xfrm rot="5400000">
            <a:off x="3775720" y="2320280"/>
            <a:ext cx="304800" cy="304800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0" name="Line 105"/>
          <p:cNvSpPr>
            <a:spLocks noChangeShapeType="1"/>
          </p:cNvSpPr>
          <p:nvPr/>
        </p:nvSpPr>
        <p:spPr bwMode="auto">
          <a:xfrm>
            <a:off x="4843264" y="64388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1" name="Line 106"/>
          <p:cNvSpPr>
            <a:spLocks noChangeShapeType="1"/>
          </p:cNvSpPr>
          <p:nvPr/>
        </p:nvSpPr>
        <p:spPr bwMode="auto">
          <a:xfrm flipH="1">
            <a:off x="4995664" y="64388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2" name="Text Box 107"/>
          <p:cNvSpPr txBox="1">
            <a:spLocks noChangeArrowheads="1"/>
          </p:cNvSpPr>
          <p:nvPr/>
        </p:nvSpPr>
        <p:spPr bwMode="auto">
          <a:xfrm>
            <a:off x="2198440" y="216788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3200" b="1" dirty="0"/>
              <a:t>M</a:t>
            </a:r>
            <a:endParaRPr lang="cs-CZ" sz="3200" b="1" dirty="0"/>
          </a:p>
        </p:txBody>
      </p:sp>
      <p:sp>
        <p:nvSpPr>
          <p:cNvPr id="105" name="Text Box 110"/>
          <p:cNvSpPr txBox="1">
            <a:spLocks noChangeArrowheads="1"/>
          </p:cNvSpPr>
          <p:nvPr/>
        </p:nvSpPr>
        <p:spPr bwMode="auto">
          <a:xfrm>
            <a:off x="624880" y="94868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3200" b="1"/>
              <a:t>O</a:t>
            </a:r>
            <a:endParaRPr lang="cs-CZ" sz="3200" b="1"/>
          </a:p>
        </p:txBody>
      </p:sp>
      <p:sp>
        <p:nvSpPr>
          <p:cNvPr id="108" name="AutoShape 113"/>
          <p:cNvSpPr>
            <a:spLocks noChangeArrowheads="1"/>
          </p:cNvSpPr>
          <p:nvPr/>
        </p:nvSpPr>
        <p:spPr bwMode="auto">
          <a:xfrm rot="19970687">
            <a:off x="993304" y="3463280"/>
            <a:ext cx="381000" cy="304800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09" name="Rectangle 6"/>
          <p:cNvSpPr>
            <a:spLocks noChangeArrowheads="1"/>
          </p:cNvSpPr>
          <p:nvPr/>
        </p:nvSpPr>
        <p:spPr bwMode="auto">
          <a:xfrm>
            <a:off x="6400800" y="5136976"/>
            <a:ext cx="9144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0" name="Rectangle 10"/>
          <p:cNvSpPr>
            <a:spLocks noChangeArrowheads="1"/>
          </p:cNvSpPr>
          <p:nvPr/>
        </p:nvSpPr>
        <p:spPr bwMode="auto">
          <a:xfrm>
            <a:off x="4648200" y="5136976"/>
            <a:ext cx="9144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1" name="Rectangle 11"/>
          <p:cNvSpPr>
            <a:spLocks noChangeArrowheads="1"/>
          </p:cNvSpPr>
          <p:nvPr/>
        </p:nvSpPr>
        <p:spPr bwMode="auto">
          <a:xfrm>
            <a:off x="2895600" y="5136976"/>
            <a:ext cx="9144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2" name="Line 12"/>
          <p:cNvSpPr>
            <a:spLocks noChangeShapeType="1"/>
          </p:cNvSpPr>
          <p:nvPr/>
        </p:nvSpPr>
        <p:spPr bwMode="auto">
          <a:xfrm>
            <a:off x="2514600" y="5365576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3" name="Line 13"/>
          <p:cNvSpPr>
            <a:spLocks noChangeShapeType="1"/>
          </p:cNvSpPr>
          <p:nvPr/>
        </p:nvSpPr>
        <p:spPr bwMode="auto">
          <a:xfrm>
            <a:off x="2514600" y="5670376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4" name="Line 14"/>
          <p:cNvSpPr>
            <a:spLocks noChangeShapeType="1"/>
          </p:cNvSpPr>
          <p:nvPr/>
        </p:nvSpPr>
        <p:spPr bwMode="auto">
          <a:xfrm>
            <a:off x="2514600" y="4908376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5" name="Line 15"/>
          <p:cNvSpPr>
            <a:spLocks noChangeShapeType="1"/>
          </p:cNvSpPr>
          <p:nvPr/>
        </p:nvSpPr>
        <p:spPr bwMode="auto">
          <a:xfrm>
            <a:off x="2514600" y="5670376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16" name="AutoShape 19"/>
          <p:cNvSpPr>
            <a:spLocks noChangeArrowheads="1"/>
          </p:cNvSpPr>
          <p:nvPr/>
        </p:nvSpPr>
        <p:spPr bwMode="auto">
          <a:xfrm rot="16281283">
            <a:off x="1219200" y="5136976"/>
            <a:ext cx="228600" cy="228600"/>
          </a:xfrm>
          <a:custGeom>
            <a:avLst/>
            <a:gdLst>
              <a:gd name="T0" fmla="*/ 114300 w 21600"/>
              <a:gd name="T1" fmla="*/ 0 h 21600"/>
              <a:gd name="T2" fmla="*/ 28575 w 21600"/>
              <a:gd name="T3" fmla="*/ 114300 h 21600"/>
              <a:gd name="T4" fmla="*/ 114300 w 21600"/>
              <a:gd name="T5" fmla="*/ 57150 h 21600"/>
              <a:gd name="T6" fmla="*/ 200025 w 21600"/>
              <a:gd name="T7" fmla="*/ 114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7" name="AutoShape 20"/>
          <p:cNvSpPr>
            <a:spLocks noChangeArrowheads="1"/>
          </p:cNvSpPr>
          <p:nvPr/>
        </p:nvSpPr>
        <p:spPr bwMode="auto">
          <a:xfrm rot="16281283">
            <a:off x="1219200" y="5365576"/>
            <a:ext cx="228600" cy="228600"/>
          </a:xfrm>
          <a:custGeom>
            <a:avLst/>
            <a:gdLst>
              <a:gd name="T0" fmla="*/ 114300 w 21600"/>
              <a:gd name="T1" fmla="*/ 0 h 21600"/>
              <a:gd name="T2" fmla="*/ 28575 w 21600"/>
              <a:gd name="T3" fmla="*/ 114300 h 21600"/>
              <a:gd name="T4" fmla="*/ 114300 w 21600"/>
              <a:gd name="T5" fmla="*/ 57150 h 21600"/>
              <a:gd name="T6" fmla="*/ 200025 w 21600"/>
              <a:gd name="T7" fmla="*/ 114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8" name="AutoShape 21"/>
          <p:cNvSpPr>
            <a:spLocks noChangeArrowheads="1"/>
          </p:cNvSpPr>
          <p:nvPr/>
        </p:nvSpPr>
        <p:spPr bwMode="auto">
          <a:xfrm rot="16281283">
            <a:off x="1219200" y="5594176"/>
            <a:ext cx="228600" cy="228600"/>
          </a:xfrm>
          <a:custGeom>
            <a:avLst/>
            <a:gdLst>
              <a:gd name="T0" fmla="*/ 114300 w 21600"/>
              <a:gd name="T1" fmla="*/ 0 h 21600"/>
              <a:gd name="T2" fmla="*/ 28575 w 21600"/>
              <a:gd name="T3" fmla="*/ 114300 h 21600"/>
              <a:gd name="T4" fmla="*/ 114300 w 21600"/>
              <a:gd name="T5" fmla="*/ 57150 h 21600"/>
              <a:gd name="T6" fmla="*/ 200025 w 21600"/>
              <a:gd name="T7" fmla="*/ 114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19" name="Line 22"/>
          <p:cNvSpPr>
            <a:spLocks noChangeShapeType="1"/>
          </p:cNvSpPr>
          <p:nvPr/>
        </p:nvSpPr>
        <p:spPr bwMode="auto">
          <a:xfrm>
            <a:off x="1295400" y="5822776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0" name="Line 23"/>
          <p:cNvSpPr>
            <a:spLocks noChangeShapeType="1"/>
          </p:cNvSpPr>
          <p:nvPr/>
        </p:nvSpPr>
        <p:spPr bwMode="auto">
          <a:xfrm>
            <a:off x="1295400" y="4908376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1" name="Line 24"/>
          <p:cNvSpPr>
            <a:spLocks noChangeShapeType="1"/>
          </p:cNvSpPr>
          <p:nvPr/>
        </p:nvSpPr>
        <p:spPr bwMode="auto">
          <a:xfrm>
            <a:off x="1295400" y="6127576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2" name="Line 25"/>
          <p:cNvSpPr>
            <a:spLocks noChangeShapeType="1"/>
          </p:cNvSpPr>
          <p:nvPr/>
        </p:nvSpPr>
        <p:spPr bwMode="auto">
          <a:xfrm>
            <a:off x="1295400" y="4908376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3" name="AutoShape 27"/>
          <p:cNvSpPr>
            <a:spLocks noChangeArrowheads="1"/>
          </p:cNvSpPr>
          <p:nvPr/>
        </p:nvSpPr>
        <p:spPr bwMode="auto">
          <a:xfrm rot="5247912">
            <a:off x="838200" y="5136976"/>
            <a:ext cx="228600" cy="228600"/>
          </a:xfrm>
          <a:custGeom>
            <a:avLst/>
            <a:gdLst>
              <a:gd name="T0" fmla="*/ 114300 w 21600"/>
              <a:gd name="T1" fmla="*/ 0 h 21600"/>
              <a:gd name="T2" fmla="*/ 28575 w 21600"/>
              <a:gd name="T3" fmla="*/ 114300 h 21600"/>
              <a:gd name="T4" fmla="*/ 114300 w 21600"/>
              <a:gd name="T5" fmla="*/ 57150 h 21600"/>
              <a:gd name="T6" fmla="*/ 200025 w 21600"/>
              <a:gd name="T7" fmla="*/ 114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4" name="AutoShape 28"/>
          <p:cNvSpPr>
            <a:spLocks noChangeArrowheads="1"/>
          </p:cNvSpPr>
          <p:nvPr/>
        </p:nvSpPr>
        <p:spPr bwMode="auto">
          <a:xfrm rot="5247912">
            <a:off x="838200" y="5365576"/>
            <a:ext cx="228600" cy="228600"/>
          </a:xfrm>
          <a:custGeom>
            <a:avLst/>
            <a:gdLst>
              <a:gd name="T0" fmla="*/ 114300 w 21600"/>
              <a:gd name="T1" fmla="*/ 0 h 21600"/>
              <a:gd name="T2" fmla="*/ 28575 w 21600"/>
              <a:gd name="T3" fmla="*/ 114300 h 21600"/>
              <a:gd name="T4" fmla="*/ 114300 w 21600"/>
              <a:gd name="T5" fmla="*/ 57150 h 21600"/>
              <a:gd name="T6" fmla="*/ 200025 w 21600"/>
              <a:gd name="T7" fmla="*/ 114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5" name="AutoShape 29"/>
          <p:cNvSpPr>
            <a:spLocks noChangeArrowheads="1"/>
          </p:cNvSpPr>
          <p:nvPr/>
        </p:nvSpPr>
        <p:spPr bwMode="auto">
          <a:xfrm rot="5247912">
            <a:off x="838200" y="5594176"/>
            <a:ext cx="228600" cy="228600"/>
          </a:xfrm>
          <a:custGeom>
            <a:avLst/>
            <a:gdLst>
              <a:gd name="T0" fmla="*/ 114300 w 21600"/>
              <a:gd name="T1" fmla="*/ 0 h 21600"/>
              <a:gd name="T2" fmla="*/ 28575 w 21600"/>
              <a:gd name="T3" fmla="*/ 114300 h 21600"/>
              <a:gd name="T4" fmla="*/ 114300 w 21600"/>
              <a:gd name="T5" fmla="*/ 57150 h 21600"/>
              <a:gd name="T6" fmla="*/ 200025 w 21600"/>
              <a:gd name="T7" fmla="*/ 1143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26" name="Line 31"/>
          <p:cNvSpPr>
            <a:spLocks noChangeShapeType="1"/>
          </p:cNvSpPr>
          <p:nvPr/>
        </p:nvSpPr>
        <p:spPr bwMode="auto">
          <a:xfrm>
            <a:off x="990600" y="5822776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7" name="Line 32"/>
          <p:cNvSpPr>
            <a:spLocks noChangeShapeType="1"/>
          </p:cNvSpPr>
          <p:nvPr/>
        </p:nvSpPr>
        <p:spPr bwMode="auto">
          <a:xfrm>
            <a:off x="990600" y="4298776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8" name="Line 33"/>
          <p:cNvSpPr>
            <a:spLocks noChangeShapeType="1"/>
          </p:cNvSpPr>
          <p:nvPr/>
        </p:nvSpPr>
        <p:spPr bwMode="auto">
          <a:xfrm>
            <a:off x="838200" y="6737176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29" name="Line 34"/>
          <p:cNvSpPr>
            <a:spLocks noChangeShapeType="1"/>
          </p:cNvSpPr>
          <p:nvPr/>
        </p:nvSpPr>
        <p:spPr bwMode="auto">
          <a:xfrm>
            <a:off x="914400" y="6813376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0" name="Line 35"/>
          <p:cNvSpPr>
            <a:spLocks noChangeShapeType="1"/>
          </p:cNvSpPr>
          <p:nvPr/>
        </p:nvSpPr>
        <p:spPr bwMode="auto">
          <a:xfrm>
            <a:off x="762000" y="6660976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1" name="Line 36"/>
          <p:cNvSpPr>
            <a:spLocks noChangeShapeType="1"/>
          </p:cNvSpPr>
          <p:nvPr/>
        </p:nvSpPr>
        <p:spPr bwMode="auto">
          <a:xfrm>
            <a:off x="838200" y="4298776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2" name="Line 38"/>
          <p:cNvSpPr>
            <a:spLocks noChangeShapeType="1"/>
          </p:cNvSpPr>
          <p:nvPr/>
        </p:nvSpPr>
        <p:spPr bwMode="auto">
          <a:xfrm flipH="1">
            <a:off x="990600" y="4298776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3" name="Line 39"/>
          <p:cNvSpPr>
            <a:spLocks noChangeShapeType="1"/>
          </p:cNvSpPr>
          <p:nvPr/>
        </p:nvSpPr>
        <p:spPr bwMode="auto">
          <a:xfrm>
            <a:off x="1676400" y="5441776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4" name="Line 40"/>
          <p:cNvSpPr>
            <a:spLocks noChangeShapeType="1"/>
          </p:cNvSpPr>
          <p:nvPr/>
        </p:nvSpPr>
        <p:spPr bwMode="auto">
          <a:xfrm>
            <a:off x="1676400" y="5594176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5" name="Line 41"/>
          <p:cNvSpPr>
            <a:spLocks noChangeShapeType="1"/>
          </p:cNvSpPr>
          <p:nvPr/>
        </p:nvSpPr>
        <p:spPr bwMode="auto">
          <a:xfrm>
            <a:off x="1828800" y="5594176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6" name="Line 42"/>
          <p:cNvSpPr>
            <a:spLocks noChangeShapeType="1"/>
          </p:cNvSpPr>
          <p:nvPr/>
        </p:nvSpPr>
        <p:spPr bwMode="auto">
          <a:xfrm>
            <a:off x="1828800" y="4908376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7" name="Line 43"/>
          <p:cNvSpPr>
            <a:spLocks noChangeShapeType="1"/>
          </p:cNvSpPr>
          <p:nvPr/>
        </p:nvSpPr>
        <p:spPr bwMode="auto">
          <a:xfrm flipV="1">
            <a:off x="1676400" y="5213176"/>
            <a:ext cx="304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8" name="AutoShape 46"/>
          <p:cNvSpPr>
            <a:spLocks noChangeArrowheads="1"/>
          </p:cNvSpPr>
          <p:nvPr/>
        </p:nvSpPr>
        <p:spPr bwMode="auto">
          <a:xfrm rot="5400000">
            <a:off x="6667500" y="5327476"/>
            <a:ext cx="381000" cy="304800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39" name="AutoShape 47"/>
          <p:cNvSpPr>
            <a:spLocks noChangeArrowheads="1"/>
          </p:cNvSpPr>
          <p:nvPr/>
        </p:nvSpPr>
        <p:spPr bwMode="auto">
          <a:xfrm rot="5400000">
            <a:off x="3238500" y="5327476"/>
            <a:ext cx="381000" cy="304800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0" name="AutoShape 48"/>
          <p:cNvSpPr>
            <a:spLocks noChangeArrowheads="1"/>
          </p:cNvSpPr>
          <p:nvPr/>
        </p:nvSpPr>
        <p:spPr bwMode="auto">
          <a:xfrm rot="5256844">
            <a:off x="8077200" y="5365576"/>
            <a:ext cx="533400" cy="228600"/>
          </a:xfrm>
          <a:custGeom>
            <a:avLst/>
            <a:gdLst>
              <a:gd name="T0" fmla="*/ 466725 w 21600"/>
              <a:gd name="T1" fmla="*/ 114300 h 21600"/>
              <a:gd name="T2" fmla="*/ 266700 w 21600"/>
              <a:gd name="T3" fmla="*/ 228600 h 21600"/>
              <a:gd name="T4" fmla="*/ 66675 w 21600"/>
              <a:gd name="T5" fmla="*/ 114300 h 21600"/>
              <a:gd name="T6" fmla="*/ 2667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1" name="Rectangle 49"/>
          <p:cNvSpPr>
            <a:spLocks noChangeArrowheads="1"/>
          </p:cNvSpPr>
          <p:nvPr/>
        </p:nvSpPr>
        <p:spPr bwMode="auto">
          <a:xfrm>
            <a:off x="8077200" y="5365576"/>
            <a:ext cx="1524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2" name="AutoShape 55"/>
          <p:cNvSpPr>
            <a:spLocks noChangeArrowheads="1"/>
          </p:cNvSpPr>
          <p:nvPr/>
        </p:nvSpPr>
        <p:spPr bwMode="auto">
          <a:xfrm rot="5543156">
            <a:off x="4838700" y="5403676"/>
            <a:ext cx="228600" cy="152400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3" name="Line 57"/>
          <p:cNvSpPr>
            <a:spLocks noChangeShapeType="1"/>
          </p:cNvSpPr>
          <p:nvPr/>
        </p:nvSpPr>
        <p:spPr bwMode="auto">
          <a:xfrm>
            <a:off x="4800600" y="5517976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4" name="Line 58"/>
          <p:cNvSpPr>
            <a:spLocks noChangeShapeType="1"/>
          </p:cNvSpPr>
          <p:nvPr/>
        </p:nvSpPr>
        <p:spPr bwMode="auto">
          <a:xfrm>
            <a:off x="5029200" y="5289376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5" name="Line 59"/>
          <p:cNvSpPr>
            <a:spLocks noChangeShapeType="1"/>
          </p:cNvSpPr>
          <p:nvPr/>
        </p:nvSpPr>
        <p:spPr bwMode="auto">
          <a:xfrm>
            <a:off x="3810000" y="5517976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6" name="Line 60"/>
          <p:cNvSpPr>
            <a:spLocks noChangeShapeType="1"/>
          </p:cNvSpPr>
          <p:nvPr/>
        </p:nvSpPr>
        <p:spPr bwMode="auto">
          <a:xfrm>
            <a:off x="5562600" y="5517976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7" name="Line 61"/>
          <p:cNvSpPr>
            <a:spLocks noChangeShapeType="1"/>
          </p:cNvSpPr>
          <p:nvPr/>
        </p:nvSpPr>
        <p:spPr bwMode="auto">
          <a:xfrm>
            <a:off x="7315200" y="5517976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8" name="Line 62"/>
          <p:cNvSpPr>
            <a:spLocks noChangeShapeType="1"/>
          </p:cNvSpPr>
          <p:nvPr/>
        </p:nvSpPr>
        <p:spPr bwMode="auto">
          <a:xfrm>
            <a:off x="4114800" y="5517976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49" name="Line 63"/>
          <p:cNvSpPr>
            <a:spLocks noChangeShapeType="1"/>
          </p:cNvSpPr>
          <p:nvPr/>
        </p:nvSpPr>
        <p:spPr bwMode="auto">
          <a:xfrm>
            <a:off x="5791200" y="5517976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0" name="Line 64"/>
          <p:cNvSpPr>
            <a:spLocks noChangeShapeType="1"/>
          </p:cNvSpPr>
          <p:nvPr/>
        </p:nvSpPr>
        <p:spPr bwMode="auto">
          <a:xfrm>
            <a:off x="7543800" y="5517976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152" name="Text Box 70"/>
          <p:cNvSpPr txBox="1">
            <a:spLocks noChangeArrowheads="1"/>
          </p:cNvSpPr>
          <p:nvPr/>
        </p:nvSpPr>
        <p:spPr bwMode="auto">
          <a:xfrm>
            <a:off x="4818384" y="4577754"/>
            <a:ext cx="3786064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 sz="3200" b="1" dirty="0" smtClean="0"/>
              <a:t>D</a:t>
            </a:r>
            <a:endParaRPr lang="cs-CZ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t="37079" r="40634"/>
          <a:stretch>
            <a:fillRect/>
          </a:stretch>
        </p:blipFill>
        <p:spPr bwMode="auto">
          <a:xfrm>
            <a:off x="251520" y="548680"/>
            <a:ext cx="3240360" cy="255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18864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Pomenuj jednotlivé zapojenia:</a:t>
            </a:r>
            <a:endParaRPr lang="sk-SK" b="1" dirty="0"/>
          </a:p>
        </p:txBody>
      </p:sp>
      <p:pic>
        <p:nvPicPr>
          <p:cNvPr id="1026" name="Picture 2" descr="image007_0.png (750×400)"/>
          <p:cNvPicPr>
            <a:picLocks noChangeAspect="1" noChangeArrowheads="1"/>
          </p:cNvPicPr>
          <p:nvPr/>
        </p:nvPicPr>
        <p:blipFill>
          <a:blip r:embed="rId3" cstate="print"/>
          <a:srcRect t="32130" r="53920" b="28181"/>
          <a:stretch>
            <a:fillRect/>
          </a:stretch>
        </p:blipFill>
        <p:spPr bwMode="auto">
          <a:xfrm>
            <a:off x="3851919" y="476672"/>
            <a:ext cx="4232353" cy="194421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07265"/>
            <a:ext cx="6762076" cy="343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psemoh.cz/vyuka/zel/obrazky/vachartyristor.gif"/>
          <p:cNvPicPr>
            <a:picLocks noChangeAspect="1" noChangeArrowheads="1"/>
          </p:cNvPicPr>
          <p:nvPr/>
        </p:nvPicPr>
        <p:blipFill>
          <a:blip r:embed="rId2" cstate="print"/>
          <a:srcRect l="4918"/>
          <a:stretch>
            <a:fillRect/>
          </a:stretch>
        </p:blipFill>
        <p:spPr bwMode="auto">
          <a:xfrm>
            <a:off x="5004048" y="2492896"/>
            <a:ext cx="3240360" cy="2385576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07504" y="92239"/>
            <a:ext cx="89644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Tyristor</a:t>
            </a:r>
          </a:p>
          <a:p>
            <a:pPr>
              <a:buFont typeface="Arial" pitchFamily="34" charset="0"/>
              <a:buChar char="•"/>
            </a:pPr>
            <a:r>
              <a:rPr lang="sk-SK" b="1" dirty="0"/>
              <a:t> </a:t>
            </a:r>
            <a:r>
              <a:rPr lang="sk-SK" b="1" dirty="0" smtClean="0"/>
              <a:t>aktívna polovodičová súčiastka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slúži k spínaniu elektrického prúdu </a:t>
            </a:r>
            <a:r>
              <a:rPr lang="sk-SK" dirty="0" smtClean="0"/>
              <a:t>najčastejšie vo výkonových obvodoch (ventilátory, ohrievače, osvetlenie, trakčné motory, elektrické stroje)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funguje ako </a:t>
            </a:r>
            <a:r>
              <a:rPr lang="sk-SK" b="1" dirty="0" smtClean="0"/>
              <a:t>riadený elektronický ventil</a:t>
            </a:r>
            <a:r>
              <a:rPr lang="sk-SK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je podobný dióde, obidve súčiastky majú dve hlavné elektródy - anódu a katódu, tyristor má navyše tretiu </a:t>
            </a:r>
            <a:r>
              <a:rPr lang="sk-SK" b="1" dirty="0" smtClean="0"/>
              <a:t>riadiacu elektródu</a:t>
            </a:r>
            <a:r>
              <a:rPr lang="sk-SK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sk-SK" dirty="0"/>
              <a:t> n</a:t>
            </a:r>
            <a:r>
              <a:rPr lang="sk-SK" dirty="0" smtClean="0"/>
              <a:t>a krajné vrstvy sú pripojené </a:t>
            </a:r>
            <a:r>
              <a:rPr lang="sk-SK" b="1" dirty="0" smtClean="0"/>
              <a:t>silové elektródy</a:t>
            </a:r>
            <a:r>
              <a:rPr lang="sk-SK" dirty="0" smtClean="0"/>
              <a:t>, na jednu z prostredných </a:t>
            </a:r>
            <a:r>
              <a:rPr lang="sk-SK" b="1" dirty="0" smtClean="0"/>
              <a:t>riadiaca elektróda</a:t>
            </a:r>
            <a:r>
              <a:rPr lang="sk-SK" dirty="0" smtClean="0"/>
              <a:t>. 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32924"/>
            <a:ext cx="1296143" cy="177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79" y="2852936"/>
            <a:ext cx="277689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323528" y="4941168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Pri </a:t>
            </a:r>
            <a:r>
              <a:rPr lang="sk-SK" dirty="0"/>
              <a:t>pripojení vonkajšieho napätia v </a:t>
            </a:r>
            <a:r>
              <a:rPr lang="sk-SK" b="1" dirty="0" err="1"/>
              <a:t>závernom</a:t>
            </a:r>
            <a:r>
              <a:rPr lang="sk-SK" b="1" dirty="0"/>
              <a:t> smere</a:t>
            </a:r>
            <a:r>
              <a:rPr lang="sk-SK" dirty="0"/>
              <a:t> sa tyristor chová ako usmerňovacia dióda (dva krajné prechody sú v </a:t>
            </a:r>
            <a:r>
              <a:rPr lang="sk-SK" dirty="0" err="1"/>
              <a:t>závernom</a:t>
            </a:r>
            <a:r>
              <a:rPr lang="sk-SK" dirty="0"/>
              <a:t> smere) a nevedie prúd, </a:t>
            </a:r>
            <a:r>
              <a:rPr lang="sk-SK" dirty="0" smtClean="0"/>
              <a:t>nesmie </a:t>
            </a:r>
            <a:r>
              <a:rPr lang="sk-SK" dirty="0"/>
              <a:t>sa však prekročiť </a:t>
            </a:r>
            <a:r>
              <a:rPr lang="sk-SK" dirty="0" smtClean="0"/>
              <a:t>maximálne </a:t>
            </a:r>
            <a:r>
              <a:rPr lang="sk-SK" dirty="0" err="1"/>
              <a:t>záverné</a:t>
            </a:r>
            <a:r>
              <a:rPr lang="sk-SK" dirty="0"/>
              <a:t> </a:t>
            </a:r>
            <a:r>
              <a:rPr lang="sk-SK" dirty="0" smtClean="0"/>
              <a:t>napätie, lebo by sa poškodil – deštruktívny prieraz.</a:t>
            </a:r>
            <a:r>
              <a:rPr lang="sk-SK" dirty="0"/>
              <a:t> 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Pri </a:t>
            </a:r>
            <a:r>
              <a:rPr lang="sk-SK" dirty="0"/>
              <a:t>pripojení napätia v </a:t>
            </a:r>
            <a:r>
              <a:rPr lang="sk-SK" b="1" dirty="0"/>
              <a:t>priepustnom smere</a:t>
            </a:r>
            <a:r>
              <a:rPr lang="sk-SK" dirty="0"/>
              <a:t> je iba jeden prostredný prechod v </a:t>
            </a:r>
            <a:r>
              <a:rPr lang="sk-SK" dirty="0" err="1"/>
              <a:t>závernom</a:t>
            </a:r>
            <a:r>
              <a:rPr lang="sk-SK" dirty="0"/>
              <a:t> smere a ak je napätie U </a:t>
            </a:r>
            <a:r>
              <a:rPr lang="sk-SK" baseline="-25000" dirty="0"/>
              <a:t>AK</a:t>
            </a:r>
            <a:r>
              <a:rPr lang="sk-SK" dirty="0"/>
              <a:t> menšie ako U </a:t>
            </a:r>
            <a:r>
              <a:rPr lang="sk-SK" baseline="-25000" dirty="0"/>
              <a:t>0</a:t>
            </a:r>
            <a:r>
              <a:rPr lang="sk-SK" dirty="0"/>
              <a:t> , tyristor je v </a:t>
            </a:r>
            <a:r>
              <a:rPr lang="sk-SK" b="1" dirty="0" smtClean="0"/>
              <a:t>blokujúcom </a:t>
            </a:r>
            <a:r>
              <a:rPr lang="sk-SK" b="1" dirty="0"/>
              <a:t>stave</a:t>
            </a:r>
            <a:r>
              <a:rPr lang="sk-SK" dirty="0"/>
              <a:t> 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179512" y="116632"/>
            <a:ext cx="85689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Zapnutie tyristora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Ak napätie U </a:t>
            </a:r>
            <a:r>
              <a:rPr lang="sk-SK" baseline="-25000" dirty="0" smtClean="0"/>
              <a:t>AK</a:t>
            </a:r>
            <a:r>
              <a:rPr lang="sk-SK" dirty="0" smtClean="0"/>
              <a:t> prekročí hodnotu U </a:t>
            </a:r>
            <a:r>
              <a:rPr lang="sk-SK" baseline="-25000" dirty="0" smtClean="0"/>
              <a:t>0</a:t>
            </a:r>
            <a:r>
              <a:rPr lang="sk-SK" dirty="0" smtClean="0"/>
              <a:t> , alebo pri napätí U </a:t>
            </a:r>
            <a:r>
              <a:rPr lang="sk-SK" baseline="-25000" dirty="0" smtClean="0"/>
              <a:t>AK</a:t>
            </a:r>
            <a:r>
              <a:rPr lang="sk-SK" dirty="0" smtClean="0"/>
              <a:t> = U </a:t>
            </a:r>
            <a:r>
              <a:rPr lang="sk-SK" baseline="-25000" dirty="0" smtClean="0"/>
              <a:t>1</a:t>
            </a:r>
            <a:r>
              <a:rPr lang="sk-SK" dirty="0" smtClean="0"/>
              <a:t> privedieme </a:t>
            </a:r>
            <a:r>
              <a:rPr lang="sk-SK" b="1" dirty="0" smtClean="0"/>
              <a:t>prúdový impulz do riadiacej elektródy</a:t>
            </a:r>
            <a:r>
              <a:rPr lang="sk-SK" dirty="0" smtClean="0"/>
              <a:t> I </a:t>
            </a:r>
            <a:r>
              <a:rPr lang="sk-SK" baseline="-25000" dirty="0" smtClean="0"/>
              <a:t>G</a:t>
            </a:r>
            <a:r>
              <a:rPr lang="sk-SK" dirty="0" smtClean="0"/>
              <a:t> &gt; 0, tyristor sa </a:t>
            </a:r>
            <a:r>
              <a:rPr lang="sk-SK" b="1" dirty="0" smtClean="0"/>
              <a:t>otvorí</a:t>
            </a:r>
            <a:r>
              <a:rPr lang="sk-SK" dirty="0" smtClean="0"/>
              <a:t> , skokovo klesne napätie na jeho svorkách a preteká prúd, ktorý s rastúcim napätím prudko rastie.</a:t>
            </a:r>
          </a:p>
          <a:p>
            <a:endParaRPr lang="sk-SK" dirty="0" smtClean="0"/>
          </a:p>
          <a:p>
            <a:r>
              <a:rPr lang="sk-SK" dirty="0" smtClean="0"/>
              <a:t>Spínacie napätie </a:t>
            </a:r>
            <a:r>
              <a:rPr lang="sk-SK" b="1" dirty="0" smtClean="0"/>
              <a:t>U </a:t>
            </a:r>
            <a:r>
              <a:rPr lang="sk-SK" b="1" baseline="-25000" dirty="0" smtClean="0"/>
              <a:t>0</a:t>
            </a:r>
            <a:r>
              <a:rPr lang="sk-SK" dirty="0" smtClean="0"/>
              <a:t> je </a:t>
            </a:r>
            <a:r>
              <a:rPr lang="sk-SK" b="1" dirty="0" smtClean="0"/>
              <a:t>silne teplotne závislé</a:t>
            </a:r>
            <a:r>
              <a:rPr lang="sk-SK" dirty="0" smtClean="0"/>
              <a:t> (s rastúcou teplotou rýchlo klesá) a tento spôsob zapínania </a:t>
            </a:r>
            <a:r>
              <a:rPr lang="sk-SK" b="1" dirty="0" smtClean="0"/>
              <a:t>sa nepoužíva</a:t>
            </a:r>
            <a:r>
              <a:rPr lang="sk-SK" dirty="0" smtClean="0"/>
              <a:t> . </a:t>
            </a:r>
          </a:p>
          <a:p>
            <a:endParaRPr lang="sk-SK" dirty="0"/>
          </a:p>
        </p:txBody>
      </p:sp>
      <p:pic>
        <p:nvPicPr>
          <p:cNvPr id="8" name="Picture 2" descr="http://www.spsemoh.cz/vyuka/zel/obrazky/vachartyristor.gif"/>
          <p:cNvPicPr>
            <a:picLocks noChangeAspect="1" noChangeArrowheads="1"/>
          </p:cNvPicPr>
          <p:nvPr/>
        </p:nvPicPr>
        <p:blipFill>
          <a:blip r:embed="rId2" cstate="print"/>
          <a:srcRect l="4918"/>
          <a:stretch>
            <a:fillRect/>
          </a:stretch>
        </p:blipFill>
        <p:spPr bwMode="auto">
          <a:xfrm>
            <a:off x="179512" y="2204864"/>
            <a:ext cx="4609692" cy="3393688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04864"/>
            <a:ext cx="173403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ěření tyristorů multimetr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6" y="692696"/>
            <a:ext cx="8328693" cy="1872208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79512" y="1793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Meranie a kontrola tyristora:</a:t>
            </a:r>
            <a:endParaRPr lang="sk-SK" b="1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173403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Foto"/>
          <p:cNvPicPr>
            <a:picLocks noChangeAspect="1" noChangeArrowheads="1"/>
          </p:cNvPicPr>
          <p:nvPr/>
        </p:nvPicPr>
        <p:blipFill>
          <a:blip r:embed="rId4" cstate="print"/>
          <a:srcRect b="11394"/>
          <a:stretch>
            <a:fillRect/>
          </a:stretch>
        </p:blipFill>
        <p:spPr bwMode="auto">
          <a:xfrm>
            <a:off x="2699792" y="2780928"/>
            <a:ext cx="3168352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psemoh.cz/vyuka/zel/obrazky/rizusmt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352800" cy="2590800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251520" y="188640"/>
            <a:ext cx="5880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 smtClean="0"/>
              <a:t>Tyristorový jednocestný riadený usmerňovač</a:t>
            </a:r>
            <a:endParaRPr lang="sk-SK" sz="2400" b="1" dirty="0"/>
          </a:p>
        </p:txBody>
      </p:sp>
      <p:pic>
        <p:nvPicPr>
          <p:cNvPr id="1028" name="Picture 4" descr="http://www.spsemoh.cz/vyuka/zel/obrazky/rusm1c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3810000" cy="1962150"/>
          </a:xfrm>
          <a:prstGeom prst="rect">
            <a:avLst/>
          </a:prstGeom>
          <a:noFill/>
        </p:spPr>
      </p:pic>
      <p:pic>
        <p:nvPicPr>
          <p:cNvPr id="1030" name="Picture 6" descr="http://www.spsemoh.cz/vyuka/zel/obrazky/rusm1c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861048"/>
            <a:ext cx="3810000" cy="1962150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611560" y="622802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Priebehy napätia na záťaži pre dve rôzne hodnoty nastaveného výkonu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3635896" y="836712"/>
            <a:ext cx="53285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Tyristor je schopný </a:t>
            </a:r>
            <a:r>
              <a:rPr lang="sk-SK" b="1" dirty="0" smtClean="0"/>
              <a:t>prepúšťať kladné </a:t>
            </a:r>
            <a:r>
              <a:rPr lang="sk-SK" b="1" dirty="0" err="1" smtClean="0"/>
              <a:t>polvlny</a:t>
            </a:r>
            <a:r>
              <a:rPr lang="sk-SK" b="1" dirty="0" smtClean="0"/>
              <a:t> </a:t>
            </a:r>
            <a:r>
              <a:rPr lang="sk-SK" dirty="0" smtClean="0"/>
              <a:t>striedavého napätia a to od okamihu, keď riadiaca elektróda dostane impulz pre uvedenie tyristora do priepustného stavu. 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Vypínanie tyristora nastáva znížením napätia na tyristora (</a:t>
            </a:r>
            <a:r>
              <a:rPr lang="sk-SK" b="1" dirty="0" smtClean="0"/>
              <a:t>priechod nulou</a:t>
            </a:r>
            <a:r>
              <a:rPr lang="sk-SK" dirty="0" smtClean="0"/>
              <a:t>). 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Riadi sa množstvo prenesenej energie a tým výkon pripojeného zariadenia (napríklad </a:t>
            </a:r>
            <a:r>
              <a:rPr lang="sk-SK" b="1" dirty="0" smtClean="0"/>
              <a:t>vykurovacieho telesa </a:t>
            </a:r>
            <a:r>
              <a:rPr lang="sk-SK" dirty="0" smtClean="0"/>
              <a:t>alebo </a:t>
            </a:r>
            <a:r>
              <a:rPr lang="sk-SK" b="1" dirty="0" smtClean="0"/>
              <a:t>žiarovky</a:t>
            </a:r>
            <a:r>
              <a:rPr lang="sk-SK" dirty="0" smtClean="0"/>
              <a:t>). 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Výhodou sú minimálne energetické straty, lebo na tyristore takmer </a:t>
            </a:r>
            <a:r>
              <a:rPr lang="sk-SK" b="1" dirty="0" smtClean="0"/>
              <a:t>nevzniká stratové teplo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611560" y="56612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Malý výkon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4932040" y="56612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Veľký výkon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79512" y="188640"/>
            <a:ext cx="588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Tyristor T32-25-02 200V 25A 150mA TO48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Max. </a:t>
            </a:r>
            <a:r>
              <a:rPr lang="sk-SK" dirty="0" err="1" smtClean="0"/>
              <a:t>záverné</a:t>
            </a:r>
            <a:r>
              <a:rPr lang="sk-SK" dirty="0" smtClean="0"/>
              <a:t> napätie_200V_</a:t>
            </a:r>
            <a:br>
              <a:rPr lang="sk-SK" dirty="0" smtClean="0"/>
            </a:br>
            <a:r>
              <a:rPr lang="sk-SK" dirty="0" smtClean="0"/>
              <a:t>Prúd v priepustnom smere_25A_</a:t>
            </a:r>
            <a:br>
              <a:rPr lang="sk-SK" dirty="0" smtClean="0"/>
            </a:br>
            <a:r>
              <a:rPr lang="sk-SK" dirty="0" smtClean="0"/>
              <a:t>Prúd hradla_150mA</a:t>
            </a:r>
            <a:br>
              <a:rPr lang="sk-SK" dirty="0" smtClean="0"/>
            </a:br>
            <a:r>
              <a:rPr lang="sk-SK" dirty="0" smtClean="0"/>
              <a:t>Puzdro_TO48_</a:t>
            </a:r>
            <a:br>
              <a:rPr lang="sk-SK" dirty="0" smtClean="0"/>
            </a:br>
            <a:r>
              <a:rPr lang="sk-SK" dirty="0" smtClean="0"/>
              <a:t>Montážny závit_M6_</a:t>
            </a:r>
            <a:endParaRPr lang="sk-SK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5768" y="0"/>
            <a:ext cx="2088232" cy="216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ttps://www.vpcentrum.eu/image/cache/data/prods/prod7/182523-tyristor-kt501-50v-1a-to39-1-50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376264"/>
            <a:ext cx="2132856" cy="2132856"/>
          </a:xfrm>
          <a:prstGeom prst="rect">
            <a:avLst/>
          </a:prstGeom>
          <a:noFill/>
        </p:spPr>
      </p:pic>
      <p:pic>
        <p:nvPicPr>
          <p:cNvPr id="38918" name="Picture 6" descr="Tyristor BT152-400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571999"/>
            <a:ext cx="3048000" cy="2286001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179512" y="4715852"/>
            <a:ext cx="2103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Tyristor BT152-400R</a:t>
            </a:r>
            <a:endParaRPr lang="sk-SK" b="1" dirty="0"/>
          </a:p>
        </p:txBody>
      </p:sp>
      <p:sp>
        <p:nvSpPr>
          <p:cNvPr id="9" name="Obdĺžnik 8"/>
          <p:cNvSpPr/>
          <p:nvPr/>
        </p:nvSpPr>
        <p:spPr>
          <a:xfrm>
            <a:off x="179512" y="5013176"/>
            <a:ext cx="56166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Max. </a:t>
            </a:r>
            <a:r>
              <a:rPr lang="sk-SK" dirty="0" err="1" smtClean="0"/>
              <a:t>záverné</a:t>
            </a:r>
            <a:r>
              <a:rPr lang="sk-SK" dirty="0" smtClean="0"/>
              <a:t> napätie -  </a:t>
            </a:r>
            <a:r>
              <a:rPr lang="sk-SK" dirty="0" err="1" smtClean="0"/>
              <a:t>Uz</a:t>
            </a:r>
            <a:r>
              <a:rPr lang="sk-SK" dirty="0" smtClean="0"/>
              <a:t> 400V</a:t>
            </a:r>
            <a:br>
              <a:rPr lang="sk-SK" dirty="0" smtClean="0"/>
            </a:br>
            <a:r>
              <a:rPr lang="sk-SK" dirty="0" smtClean="0"/>
              <a:t>Prúd v priepustnom smere - </a:t>
            </a:r>
            <a:r>
              <a:rPr lang="sk-SK" dirty="0" err="1" smtClean="0"/>
              <a:t>If</a:t>
            </a:r>
            <a:r>
              <a:rPr lang="sk-SK" dirty="0" smtClean="0"/>
              <a:t> 20A</a:t>
            </a:r>
            <a:br>
              <a:rPr lang="sk-SK" dirty="0" smtClean="0"/>
            </a:br>
            <a:r>
              <a:rPr lang="sk-SK" dirty="0" smtClean="0"/>
              <a:t>Max. prúd v priepustnom smere - </a:t>
            </a:r>
            <a:r>
              <a:rPr lang="sk-SK" dirty="0" err="1" smtClean="0"/>
              <a:t>Ifsm</a:t>
            </a:r>
            <a:r>
              <a:rPr lang="sk-SK" dirty="0" smtClean="0"/>
              <a:t> 200A</a:t>
            </a:r>
            <a:br>
              <a:rPr lang="sk-SK" dirty="0" smtClean="0"/>
            </a:br>
            <a:r>
              <a:rPr lang="sk-SK" dirty="0" smtClean="0"/>
              <a:t>Prúd riadiacou elektródou - </a:t>
            </a:r>
            <a:r>
              <a:rPr lang="sk-SK" dirty="0" err="1" smtClean="0"/>
              <a:t>Igt</a:t>
            </a:r>
            <a:r>
              <a:rPr lang="sk-SK" dirty="0" smtClean="0"/>
              <a:t> @ 25°C 3..32mA</a:t>
            </a:r>
            <a:br>
              <a:rPr lang="sk-SK" dirty="0" smtClean="0"/>
            </a:br>
            <a:r>
              <a:rPr lang="sk-SK" dirty="0" err="1" smtClean="0"/>
              <a:t>Púzdro</a:t>
            </a:r>
            <a:r>
              <a:rPr lang="sk-SK" dirty="0" smtClean="0"/>
              <a:t> TO220AB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179512" y="2420888"/>
            <a:ext cx="370300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Tyristor KT500/50 50V/1A 1mA TO39</a:t>
            </a:r>
          </a:p>
          <a:p>
            <a:r>
              <a:rPr lang="pl-PL" dirty="0" smtClean="0"/>
              <a:t>Max. záverné napätie  500V</a:t>
            </a:r>
          </a:p>
          <a:p>
            <a:r>
              <a:rPr lang="pl-PL" dirty="0" smtClean="0"/>
              <a:t>Blokovacie napätie 50V</a:t>
            </a:r>
          </a:p>
          <a:p>
            <a:r>
              <a:rPr lang="pl-PL" dirty="0" smtClean="0"/>
              <a:t>Prúd v priepustnom smere 1A</a:t>
            </a:r>
          </a:p>
          <a:p>
            <a:r>
              <a:rPr lang="pl-PL" dirty="0" smtClean="0"/>
              <a:t>Prúd riadiacou elektródou 1mA</a:t>
            </a:r>
            <a:br>
              <a:rPr lang="pl-PL" dirty="0" smtClean="0"/>
            </a:br>
            <a:endParaRPr lang="sk-SK" dirty="0"/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8703" y="2309813"/>
            <a:ext cx="14954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 descr="http://www.ezk.cz/images/pouzdra/tyristory_triaky/to2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536504"/>
            <a:ext cx="1612614" cy="2060848"/>
          </a:xfrm>
          <a:prstGeom prst="rect">
            <a:avLst/>
          </a:prstGeom>
          <a:noFill/>
        </p:spPr>
      </p:pic>
      <p:pic>
        <p:nvPicPr>
          <p:cNvPr id="38923" name="Picture 11" descr="https://www.vpcentrum.eu/image/cache/data/prods/prod2/63536-t32-16-02-tyristor-200v-16a-150ma-to48-2-500x500.jpg"/>
          <p:cNvPicPr>
            <a:picLocks noChangeAspect="1" noChangeArrowheads="1"/>
          </p:cNvPicPr>
          <p:nvPr/>
        </p:nvPicPr>
        <p:blipFill>
          <a:blip r:embed="rId7" cstate="print"/>
          <a:srcRect t="13587" b="15824"/>
          <a:stretch>
            <a:fillRect/>
          </a:stretch>
        </p:blipFill>
        <p:spPr bwMode="auto">
          <a:xfrm>
            <a:off x="4572000" y="332656"/>
            <a:ext cx="244827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3397</TotalTime>
  <Words>414</Words>
  <Application>Microsoft Office PowerPoint</Application>
  <PresentationFormat>Prezentácia na obrazovke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Juraj</dc:creator>
  <cp:lastModifiedBy>Juraj</cp:lastModifiedBy>
  <cp:revision>119</cp:revision>
  <dcterms:created xsi:type="dcterms:W3CDTF">2017-04-30T13:27:18Z</dcterms:created>
  <dcterms:modified xsi:type="dcterms:W3CDTF">2017-11-23T05:58:02Z</dcterms:modified>
</cp:coreProperties>
</file>